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6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7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8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9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40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1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2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3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4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5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6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7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8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.xml" ContentType="application/vnd.openxmlformats-officedocument.presentationml.notesSlide+xml"/>
  <Override PartName="/ppt/diagrams/data49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50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1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2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3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4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5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6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7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8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9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60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1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2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3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4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340" r:id="rId4"/>
    <p:sldId id="257" r:id="rId5"/>
    <p:sldId id="375" r:id="rId6"/>
    <p:sldId id="376" r:id="rId7"/>
    <p:sldId id="258" r:id="rId8"/>
    <p:sldId id="378" r:id="rId9"/>
    <p:sldId id="379" r:id="rId10"/>
    <p:sldId id="332" r:id="rId11"/>
    <p:sldId id="342" r:id="rId12"/>
    <p:sldId id="344" r:id="rId13"/>
    <p:sldId id="345" r:id="rId14"/>
    <p:sldId id="380" r:id="rId15"/>
    <p:sldId id="333" r:id="rId16"/>
    <p:sldId id="347" r:id="rId17"/>
    <p:sldId id="382" r:id="rId18"/>
    <p:sldId id="356" r:id="rId19"/>
    <p:sldId id="354" r:id="rId20"/>
    <p:sldId id="368" r:id="rId21"/>
    <p:sldId id="349" r:id="rId22"/>
    <p:sldId id="370" r:id="rId23"/>
    <p:sldId id="355" r:id="rId24"/>
    <p:sldId id="358" r:id="rId25"/>
    <p:sldId id="383" r:id="rId26"/>
    <p:sldId id="367" r:id="rId27"/>
    <p:sldId id="377" r:id="rId28"/>
    <p:sldId id="371" r:id="rId29"/>
    <p:sldId id="384" r:id="rId30"/>
    <p:sldId id="350" r:id="rId31"/>
    <p:sldId id="385" r:id="rId32"/>
    <p:sldId id="372" r:id="rId33"/>
    <p:sldId id="359" r:id="rId34"/>
    <p:sldId id="360" r:id="rId35"/>
    <p:sldId id="361" r:id="rId36"/>
    <p:sldId id="362" r:id="rId37"/>
    <p:sldId id="364" r:id="rId38"/>
    <p:sldId id="366" r:id="rId39"/>
    <p:sldId id="386" r:id="rId40"/>
    <p:sldId id="363" r:id="rId41"/>
    <p:sldId id="308" r:id="rId42"/>
    <p:sldId id="296" r:id="rId43"/>
    <p:sldId id="297" r:id="rId44"/>
    <p:sldId id="389" r:id="rId45"/>
    <p:sldId id="390" r:id="rId46"/>
    <p:sldId id="387" r:id="rId47"/>
    <p:sldId id="38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5B9BD5"/>
    <a:srgbClr val="E1E1E1"/>
    <a:srgbClr val="FF662F"/>
    <a:srgbClr val="D0CECE"/>
    <a:srgbClr val="2F5597"/>
    <a:srgbClr val="7030A0"/>
    <a:srgbClr val="00B050"/>
    <a:srgbClr val="20BAF2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2" autoAdjust="0"/>
  </p:normalViewPr>
  <p:slideViewPr>
    <p:cSldViewPr snapToGrid="0" showGuides="1">
      <p:cViewPr varScale="1">
        <p:scale>
          <a:sx n="69" d="100"/>
          <a:sy n="69" d="100"/>
        </p:scale>
        <p:origin x="756" y="60"/>
      </p:cViewPr>
      <p:guideLst>
        <p:guide orient="horz" pos="2228"/>
        <p:guide pos="34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128652758460211E-2"/>
          <c:y val="3.8364007146635092E-2"/>
          <c:w val="0.95374269448307958"/>
          <c:h val="0.92327198570672986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4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BA-4B38-940A-F9D29C2C938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BA-4B38-940A-F9D29C2C938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BA-4B38-940A-F9D29C2C938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9BA-4B38-940A-F9D29C2C9383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9BA-4B38-940A-F9D29C2C938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BA-4B38-940A-F9D29C2C9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lt1">
                  <a:lumMod val="95000"/>
                  <a:alpha val="54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128652758460211E-2"/>
          <c:y val="3.8364007146635092E-2"/>
          <c:w val="0.95374269448307958"/>
          <c:h val="0.92327198570672986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4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898-47AA-B79A-63C7E74E72A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898-47AA-B79A-63C7E74E72A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898-47AA-B79A-63C7E74E72A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898-47AA-B79A-63C7E74E72A1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898-47AA-B79A-63C7E74E72A1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898-47AA-B79A-63C7E74E7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lt1">
                  <a:lumMod val="95000"/>
                  <a:alpha val="54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3B04CE-4787-AF43-9247-A94CE38C7033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4184BB-3003-7849-B35C-A5A7A3943111}">
      <dgm:prSet phldrT="[Text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400" dirty="0"/>
            <a:t>6h</a:t>
          </a:r>
          <a:r>
            <a:rPr lang="zh-CN" altLang="en-US" sz="1400" dirty="0"/>
            <a:t>组共</a:t>
          </a:r>
          <a:r>
            <a:rPr lang="en-US" altLang="zh-CN" sz="1400" dirty="0"/>
            <a:t>67</a:t>
          </a:r>
          <a:r>
            <a:rPr lang="zh-CN" altLang="en-US" sz="1400" dirty="0"/>
            <a:t>种</a:t>
          </a:r>
          <a:r>
            <a:rPr lang="zh-CN" altLang="en-US" sz="1400" dirty="0" smtClean="0"/>
            <a:t>细胞，去掉技术重复，取每种细胞约</a:t>
          </a:r>
          <a:r>
            <a:rPr lang="en-US" altLang="zh-CN" sz="1400" dirty="0" smtClean="0"/>
            <a:t>300</a:t>
          </a:r>
          <a:r>
            <a:rPr lang="zh-CN" altLang="en-US" sz="1400" dirty="0" smtClean="0"/>
            <a:t>个样本</a:t>
          </a:r>
          <a:endParaRPr lang="en-US" sz="1400" dirty="0"/>
        </a:p>
      </dgm:t>
    </dgm:pt>
    <dgm:pt modelId="{470E7956-2E74-4D4B-AD04-19B7ECFDAEE9}" type="parTrans" cxnId="{7C6F282B-59E4-6B4C-B5DE-7527259E87F7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B2C6607C-1419-EE4B-AD09-695CBA26E981}" type="sibTrans" cxnId="{7C6F282B-59E4-6B4C-B5DE-7527259E87F7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A04536A1-9B7E-7744-A4CC-461BF4F6EB17}">
      <dgm:prSet phldrT="[Text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400" dirty="0" smtClean="0"/>
            <a:t>Train/test set</a:t>
          </a:r>
        </a:p>
        <a:p>
          <a:pPr>
            <a:lnSpc>
              <a:spcPct val="100000"/>
            </a:lnSpc>
          </a:pPr>
          <a:r>
            <a:rPr lang="en-US" altLang="zh-CN" sz="1400" dirty="0" smtClean="0"/>
            <a:t>(N=11592)</a:t>
          </a:r>
          <a:endParaRPr lang="en-US" altLang="zh-CN" sz="1400" dirty="0"/>
        </a:p>
      </dgm:t>
    </dgm:pt>
    <dgm:pt modelId="{B58C7432-0F42-AA4B-A1D1-F57DCD33CEBA}" type="parTrans" cxnId="{74164480-E5BC-A740-8893-9BFFF9056A81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C47F76D9-B9E2-E648-9B34-5FDE7242BE73}" type="sibTrans" cxnId="{74164480-E5BC-A740-8893-9BFFF9056A81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D8C043B5-1824-4B77-96EC-BF84CC1CC88C}">
      <dgm:prSet phldrT="[Text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</a:pPr>
          <a:r>
            <a:rPr lang="zh-CN" altLang="en-US" sz="1400" dirty="0" smtClean="0"/>
            <a:t>训练集</a:t>
          </a:r>
          <a:endParaRPr lang="en-US" altLang="zh-CN" sz="1400" dirty="0" smtClean="0"/>
        </a:p>
        <a:p>
          <a:pPr>
            <a:lnSpc>
              <a:spcPct val="100000"/>
            </a:lnSpc>
          </a:pPr>
          <a:r>
            <a:rPr lang="en-US" altLang="zh-CN" sz="1400" dirty="0" smtClean="0"/>
            <a:t>(N=8592)</a:t>
          </a:r>
          <a:endParaRPr lang="en-US" altLang="zh-CN" sz="1400" dirty="0"/>
        </a:p>
      </dgm:t>
    </dgm:pt>
    <dgm:pt modelId="{E319D034-9EC2-4576-A1D3-9669572FD8F0}" type="parTrans" cxnId="{DFB8163E-662D-487D-94C1-6628F3DF764B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F4928EDE-7712-4718-9C23-14FE9A36D255}" type="sibTrans" cxnId="{DFB8163E-662D-487D-94C1-6628F3DF764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00D388B2-AD43-4DF3-A235-33E3087C32E1}">
      <dgm:prSet phldrT="[Text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</a:pPr>
          <a:r>
            <a:rPr lang="zh-CN" altLang="en-US" sz="1400" dirty="0" smtClean="0"/>
            <a:t>测试集</a:t>
          </a:r>
          <a:endParaRPr lang="en-US" altLang="zh-CN" sz="1400" dirty="0" smtClean="0"/>
        </a:p>
        <a:p>
          <a:pPr>
            <a:lnSpc>
              <a:spcPct val="100000"/>
            </a:lnSpc>
          </a:pPr>
          <a:r>
            <a:rPr lang="en-US" altLang="zh-CN" sz="1400" dirty="0" smtClean="0"/>
            <a:t>(N=3000)</a:t>
          </a:r>
          <a:endParaRPr lang="en-US" altLang="zh-CN" sz="1400" dirty="0"/>
        </a:p>
      </dgm:t>
    </dgm:pt>
    <dgm:pt modelId="{C10C8D67-5002-4103-B375-82422E66F736}" type="parTrans" cxnId="{7DC09032-F89D-48EB-984F-56F5C2582140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A9A53740-ECDE-415F-B086-7E4152BFDC9E}" type="sibTrans" cxnId="{7DC09032-F89D-48EB-984F-56F5C258214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6E16AB39-AF0E-4F3A-985E-4F7C9BA48DB8}">
      <dgm:prSet phldrT="[Text]" custT="1"/>
      <dgm:spPr>
        <a:solidFill>
          <a:srgbClr val="7030A0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400" dirty="0" smtClean="0"/>
            <a:t>Novel cell type (23</a:t>
          </a:r>
          <a:r>
            <a:rPr lang="zh-CN" altLang="en-US" sz="1400" dirty="0" smtClean="0"/>
            <a:t>类，</a:t>
          </a:r>
          <a:r>
            <a:rPr lang="en-US" altLang="zh-CN" sz="1400" dirty="0" smtClean="0"/>
            <a:t>N=6009)</a:t>
          </a:r>
          <a:endParaRPr lang="en-US" altLang="zh-CN" sz="1400" dirty="0"/>
        </a:p>
      </dgm:t>
    </dgm:pt>
    <dgm:pt modelId="{5BB66BE5-4C5B-405E-A1E4-795D083743F2}" type="parTrans" cxnId="{CF46BC38-6F8F-4C6B-8F3B-A5DCA2D640B7}">
      <dgm:prSet custT="1"/>
      <dgm:spPr>
        <a:ln w="28575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0AB75ECC-6BFF-42DD-B1FE-5A02480E4C56}" type="sibTrans" cxnId="{CF46BC38-6F8F-4C6B-8F3B-A5DCA2D640B7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/>
        </a:p>
      </dgm:t>
    </dgm:pt>
    <dgm:pt modelId="{98807BD9-8D94-0A4C-9475-790DE2394B5A}" type="pres">
      <dgm:prSet presAssocID="{623B04CE-4787-AF43-9247-A94CE38C703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DB9ABE2-B062-9A41-99D7-1232B680756D}" type="pres">
      <dgm:prSet presAssocID="{204184BB-3003-7849-B35C-A5A7A3943111}" presName="root1" presStyleCnt="0"/>
      <dgm:spPr/>
    </dgm:pt>
    <dgm:pt modelId="{66814A42-70C2-644B-BD5B-C9847E96D54C}" type="pres">
      <dgm:prSet presAssocID="{204184BB-3003-7849-B35C-A5A7A3943111}" presName="LevelOneTextNode" presStyleLbl="node0" presStyleIdx="0" presStyleCnt="1" custScaleX="133713" custLinFactNeighborX="10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F42AB3-6A71-DC48-913B-EB8EBC4169FA}" type="pres">
      <dgm:prSet presAssocID="{204184BB-3003-7849-B35C-A5A7A3943111}" presName="level2hierChild" presStyleCnt="0"/>
      <dgm:spPr/>
    </dgm:pt>
    <dgm:pt modelId="{232FF254-3A3B-B844-83ED-F7BF07744FD9}" type="pres">
      <dgm:prSet presAssocID="{B58C7432-0F42-AA4B-A1D1-F57DCD33CEBA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0C669874-A218-384B-A4AA-8A9B4F04EA64}" type="pres">
      <dgm:prSet presAssocID="{B58C7432-0F42-AA4B-A1D1-F57DCD33CEBA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2A3DBDD9-33F3-6545-ACEA-F6B370EE346A}" type="pres">
      <dgm:prSet presAssocID="{A04536A1-9B7E-7744-A4CC-461BF4F6EB17}" presName="root2" presStyleCnt="0"/>
      <dgm:spPr/>
    </dgm:pt>
    <dgm:pt modelId="{FCD5E123-05C4-9248-96DE-BB19D319896E}" type="pres">
      <dgm:prSet presAssocID="{A04536A1-9B7E-7744-A4CC-461BF4F6EB17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4F4144-016C-6C4A-82AA-B4E081D6393F}" type="pres">
      <dgm:prSet presAssocID="{A04536A1-9B7E-7744-A4CC-461BF4F6EB17}" presName="level3hierChild" presStyleCnt="0"/>
      <dgm:spPr/>
    </dgm:pt>
    <dgm:pt modelId="{C247335D-5A2A-4DA1-A2E1-FB26608968C3}" type="pres">
      <dgm:prSet presAssocID="{E319D034-9EC2-4576-A1D3-9669572FD8F0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0B4B315F-FCDA-4E71-B9F1-10BA076E68BE}" type="pres">
      <dgm:prSet presAssocID="{E319D034-9EC2-4576-A1D3-9669572FD8F0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D2D00ED2-58AE-442B-AFAD-1EE1F63B2370}" type="pres">
      <dgm:prSet presAssocID="{D8C043B5-1824-4B77-96EC-BF84CC1CC88C}" presName="root2" presStyleCnt="0"/>
      <dgm:spPr/>
    </dgm:pt>
    <dgm:pt modelId="{2495C405-9121-408C-A8C8-232B8B7A3E62}" type="pres">
      <dgm:prSet presAssocID="{D8C043B5-1824-4B77-96EC-BF84CC1CC88C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58E24C-3F85-49DD-906B-33030DC97330}" type="pres">
      <dgm:prSet presAssocID="{D8C043B5-1824-4B77-96EC-BF84CC1CC88C}" presName="level3hierChild" presStyleCnt="0"/>
      <dgm:spPr/>
    </dgm:pt>
    <dgm:pt modelId="{63812B7A-D7C0-4A6C-BE28-AA819F2C92CF}" type="pres">
      <dgm:prSet presAssocID="{C10C8D67-5002-4103-B375-82422E66F736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59D55EC1-FA0F-42F7-BD31-E925023599EB}" type="pres">
      <dgm:prSet presAssocID="{C10C8D67-5002-4103-B375-82422E66F736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A2D4A9E3-9DEF-4603-BABE-B3DB4AFF6836}" type="pres">
      <dgm:prSet presAssocID="{00D388B2-AD43-4DF3-A235-33E3087C32E1}" presName="root2" presStyleCnt="0"/>
      <dgm:spPr/>
    </dgm:pt>
    <dgm:pt modelId="{598BF24C-EED7-4BA9-AFA1-602BE676AE3B}" type="pres">
      <dgm:prSet presAssocID="{00D388B2-AD43-4DF3-A235-33E3087C32E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90F4AF-4915-4B56-8DA8-A895087181CA}" type="pres">
      <dgm:prSet presAssocID="{00D388B2-AD43-4DF3-A235-33E3087C32E1}" presName="level3hierChild" presStyleCnt="0"/>
      <dgm:spPr/>
    </dgm:pt>
    <dgm:pt modelId="{186A68F6-6DE7-44B2-A436-6CA99EE96554}" type="pres">
      <dgm:prSet presAssocID="{5BB66BE5-4C5B-405E-A1E4-795D083743F2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9025D04-A86C-4DBC-A5DF-388FAF15509A}" type="pres">
      <dgm:prSet presAssocID="{5BB66BE5-4C5B-405E-A1E4-795D083743F2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5FA9AB6C-DDF1-45F7-ABBB-09C1E002B536}" type="pres">
      <dgm:prSet presAssocID="{6E16AB39-AF0E-4F3A-985E-4F7C9BA48DB8}" presName="root2" presStyleCnt="0"/>
      <dgm:spPr/>
    </dgm:pt>
    <dgm:pt modelId="{724D1379-7C7D-41C3-8E46-898AAB31862D}" type="pres">
      <dgm:prSet presAssocID="{6E16AB39-AF0E-4F3A-985E-4F7C9BA48DB8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2CDF50-5B53-4C2D-8C37-77EC9B3E70F2}" type="pres">
      <dgm:prSet presAssocID="{6E16AB39-AF0E-4F3A-985E-4F7C9BA48DB8}" presName="level3hierChild" presStyleCnt="0"/>
      <dgm:spPr/>
    </dgm:pt>
  </dgm:ptLst>
  <dgm:cxnLst>
    <dgm:cxn modelId="{DFB8163E-662D-487D-94C1-6628F3DF764B}" srcId="{A04536A1-9B7E-7744-A4CC-461BF4F6EB17}" destId="{D8C043B5-1824-4B77-96EC-BF84CC1CC88C}" srcOrd="0" destOrd="0" parTransId="{E319D034-9EC2-4576-A1D3-9669572FD8F0}" sibTransId="{F4928EDE-7712-4718-9C23-14FE9A36D255}"/>
    <dgm:cxn modelId="{7DC09032-F89D-48EB-984F-56F5C2582140}" srcId="{A04536A1-9B7E-7744-A4CC-461BF4F6EB17}" destId="{00D388B2-AD43-4DF3-A235-33E3087C32E1}" srcOrd="1" destOrd="0" parTransId="{C10C8D67-5002-4103-B375-82422E66F736}" sibTransId="{A9A53740-ECDE-415F-B086-7E4152BFDC9E}"/>
    <dgm:cxn modelId="{CA277F2C-6D44-426F-9B2D-82DCA8014D8C}" type="presOf" srcId="{E319D034-9EC2-4576-A1D3-9669572FD8F0}" destId="{0B4B315F-FCDA-4E71-B9F1-10BA076E68BE}" srcOrd="1" destOrd="0" presId="urn:microsoft.com/office/officeart/2005/8/layout/hierarchy2"/>
    <dgm:cxn modelId="{056FF8BD-AC48-FC47-9847-42DD0AACA11A}" type="presOf" srcId="{B58C7432-0F42-AA4B-A1D1-F57DCD33CEBA}" destId="{232FF254-3A3B-B844-83ED-F7BF07744FD9}" srcOrd="0" destOrd="0" presId="urn:microsoft.com/office/officeart/2005/8/layout/hierarchy2"/>
    <dgm:cxn modelId="{CAEEB506-1FB9-4AAA-B805-4496B58CCB77}" type="presOf" srcId="{E319D034-9EC2-4576-A1D3-9669572FD8F0}" destId="{C247335D-5A2A-4DA1-A2E1-FB26608968C3}" srcOrd="0" destOrd="0" presId="urn:microsoft.com/office/officeart/2005/8/layout/hierarchy2"/>
    <dgm:cxn modelId="{74164480-E5BC-A740-8893-9BFFF9056A81}" srcId="{204184BB-3003-7849-B35C-A5A7A3943111}" destId="{A04536A1-9B7E-7744-A4CC-461BF4F6EB17}" srcOrd="0" destOrd="0" parTransId="{B58C7432-0F42-AA4B-A1D1-F57DCD33CEBA}" sibTransId="{C47F76D9-B9E2-E648-9B34-5FDE7242BE73}"/>
    <dgm:cxn modelId="{EA2D444E-4BA5-C444-8BC1-74C156FE7BBE}" type="presOf" srcId="{623B04CE-4787-AF43-9247-A94CE38C7033}" destId="{98807BD9-8D94-0A4C-9475-790DE2394B5A}" srcOrd="0" destOrd="0" presId="urn:microsoft.com/office/officeart/2005/8/layout/hierarchy2"/>
    <dgm:cxn modelId="{4A1C7BB5-4841-4B4C-AFC9-44BFACD313A3}" type="presOf" srcId="{204184BB-3003-7849-B35C-A5A7A3943111}" destId="{66814A42-70C2-644B-BD5B-C9847E96D54C}" srcOrd="0" destOrd="0" presId="urn:microsoft.com/office/officeart/2005/8/layout/hierarchy2"/>
    <dgm:cxn modelId="{7C6F282B-59E4-6B4C-B5DE-7527259E87F7}" srcId="{623B04CE-4787-AF43-9247-A94CE38C7033}" destId="{204184BB-3003-7849-B35C-A5A7A3943111}" srcOrd="0" destOrd="0" parTransId="{470E7956-2E74-4D4B-AD04-19B7ECFDAEE9}" sibTransId="{B2C6607C-1419-EE4B-AD09-695CBA26E981}"/>
    <dgm:cxn modelId="{447CD645-86F8-4678-AB0A-27AED1B87135}" type="presOf" srcId="{D8C043B5-1824-4B77-96EC-BF84CC1CC88C}" destId="{2495C405-9121-408C-A8C8-232B8B7A3E62}" srcOrd="0" destOrd="0" presId="urn:microsoft.com/office/officeart/2005/8/layout/hierarchy2"/>
    <dgm:cxn modelId="{DC30CEC6-DABF-004E-983A-76A7EF1CB551}" type="presOf" srcId="{B58C7432-0F42-AA4B-A1D1-F57DCD33CEBA}" destId="{0C669874-A218-384B-A4AA-8A9B4F04EA64}" srcOrd="1" destOrd="0" presId="urn:microsoft.com/office/officeart/2005/8/layout/hierarchy2"/>
    <dgm:cxn modelId="{E016F7C9-A61B-46CD-B26C-93AA92862A9E}" type="presOf" srcId="{C10C8D67-5002-4103-B375-82422E66F736}" destId="{59D55EC1-FA0F-42F7-BD31-E925023599EB}" srcOrd="1" destOrd="0" presId="urn:microsoft.com/office/officeart/2005/8/layout/hierarchy2"/>
    <dgm:cxn modelId="{CF46BC38-6F8F-4C6B-8F3B-A5DCA2D640B7}" srcId="{204184BB-3003-7849-B35C-A5A7A3943111}" destId="{6E16AB39-AF0E-4F3A-985E-4F7C9BA48DB8}" srcOrd="1" destOrd="0" parTransId="{5BB66BE5-4C5B-405E-A1E4-795D083743F2}" sibTransId="{0AB75ECC-6BFF-42DD-B1FE-5A02480E4C56}"/>
    <dgm:cxn modelId="{643EBC07-F2F0-3F4B-A1B3-5F20BD53E671}" type="presOf" srcId="{A04536A1-9B7E-7744-A4CC-461BF4F6EB17}" destId="{FCD5E123-05C4-9248-96DE-BB19D319896E}" srcOrd="0" destOrd="0" presId="urn:microsoft.com/office/officeart/2005/8/layout/hierarchy2"/>
    <dgm:cxn modelId="{AFC54936-101D-4F57-9C49-7058A3A0BC58}" type="presOf" srcId="{5BB66BE5-4C5B-405E-A1E4-795D083743F2}" destId="{79025D04-A86C-4DBC-A5DF-388FAF15509A}" srcOrd="1" destOrd="0" presId="urn:microsoft.com/office/officeart/2005/8/layout/hierarchy2"/>
    <dgm:cxn modelId="{FBEC80E6-CC34-43E3-BE5E-9298DDF1850E}" type="presOf" srcId="{6E16AB39-AF0E-4F3A-985E-4F7C9BA48DB8}" destId="{724D1379-7C7D-41C3-8E46-898AAB31862D}" srcOrd="0" destOrd="0" presId="urn:microsoft.com/office/officeart/2005/8/layout/hierarchy2"/>
    <dgm:cxn modelId="{865E4C17-542B-4139-BBDD-DF7A74C07D89}" type="presOf" srcId="{C10C8D67-5002-4103-B375-82422E66F736}" destId="{63812B7A-D7C0-4A6C-BE28-AA819F2C92CF}" srcOrd="0" destOrd="0" presId="urn:microsoft.com/office/officeart/2005/8/layout/hierarchy2"/>
    <dgm:cxn modelId="{8E05F157-77D7-4A23-975D-21F4D6A44972}" type="presOf" srcId="{00D388B2-AD43-4DF3-A235-33E3087C32E1}" destId="{598BF24C-EED7-4BA9-AFA1-602BE676AE3B}" srcOrd="0" destOrd="0" presId="urn:microsoft.com/office/officeart/2005/8/layout/hierarchy2"/>
    <dgm:cxn modelId="{C9EE3EAF-C2D9-4CE2-8B11-8785FFEF183F}" type="presOf" srcId="{5BB66BE5-4C5B-405E-A1E4-795D083743F2}" destId="{186A68F6-6DE7-44B2-A436-6CA99EE96554}" srcOrd="0" destOrd="0" presId="urn:microsoft.com/office/officeart/2005/8/layout/hierarchy2"/>
    <dgm:cxn modelId="{E220A4CB-87B3-F942-A984-E2836A20E2DB}" type="presParOf" srcId="{98807BD9-8D94-0A4C-9475-790DE2394B5A}" destId="{BDB9ABE2-B062-9A41-99D7-1232B680756D}" srcOrd="0" destOrd="0" presId="urn:microsoft.com/office/officeart/2005/8/layout/hierarchy2"/>
    <dgm:cxn modelId="{3D8386B5-73ED-304C-B1C0-268165216195}" type="presParOf" srcId="{BDB9ABE2-B062-9A41-99D7-1232B680756D}" destId="{66814A42-70C2-644B-BD5B-C9847E96D54C}" srcOrd="0" destOrd="0" presId="urn:microsoft.com/office/officeart/2005/8/layout/hierarchy2"/>
    <dgm:cxn modelId="{AD7C695B-EEE4-B340-916E-66D03AA5E0D4}" type="presParOf" srcId="{BDB9ABE2-B062-9A41-99D7-1232B680756D}" destId="{27F42AB3-6A71-DC48-913B-EB8EBC4169FA}" srcOrd="1" destOrd="0" presId="urn:microsoft.com/office/officeart/2005/8/layout/hierarchy2"/>
    <dgm:cxn modelId="{603E377A-D3F5-0944-A8F5-C0BB82ED38F8}" type="presParOf" srcId="{27F42AB3-6A71-DC48-913B-EB8EBC4169FA}" destId="{232FF254-3A3B-B844-83ED-F7BF07744FD9}" srcOrd="0" destOrd="0" presId="urn:microsoft.com/office/officeart/2005/8/layout/hierarchy2"/>
    <dgm:cxn modelId="{1140BC62-7E56-BB4D-A000-54C93EFC25CF}" type="presParOf" srcId="{232FF254-3A3B-B844-83ED-F7BF07744FD9}" destId="{0C669874-A218-384B-A4AA-8A9B4F04EA64}" srcOrd="0" destOrd="0" presId="urn:microsoft.com/office/officeart/2005/8/layout/hierarchy2"/>
    <dgm:cxn modelId="{4164BB86-4CC7-AD40-8C57-E6391F4A51A8}" type="presParOf" srcId="{27F42AB3-6A71-DC48-913B-EB8EBC4169FA}" destId="{2A3DBDD9-33F3-6545-ACEA-F6B370EE346A}" srcOrd="1" destOrd="0" presId="urn:microsoft.com/office/officeart/2005/8/layout/hierarchy2"/>
    <dgm:cxn modelId="{F8FD029A-69A7-C34F-B275-5C70B3FAEB61}" type="presParOf" srcId="{2A3DBDD9-33F3-6545-ACEA-F6B370EE346A}" destId="{FCD5E123-05C4-9248-96DE-BB19D319896E}" srcOrd="0" destOrd="0" presId="urn:microsoft.com/office/officeart/2005/8/layout/hierarchy2"/>
    <dgm:cxn modelId="{63D9EFFA-4DD6-8E4C-B6B6-67992FF469B1}" type="presParOf" srcId="{2A3DBDD9-33F3-6545-ACEA-F6B370EE346A}" destId="{314F4144-016C-6C4A-82AA-B4E081D6393F}" srcOrd="1" destOrd="0" presId="urn:microsoft.com/office/officeart/2005/8/layout/hierarchy2"/>
    <dgm:cxn modelId="{F7895FA5-6224-49BC-AFB8-0C9EDABE40C3}" type="presParOf" srcId="{314F4144-016C-6C4A-82AA-B4E081D6393F}" destId="{C247335D-5A2A-4DA1-A2E1-FB26608968C3}" srcOrd="0" destOrd="0" presId="urn:microsoft.com/office/officeart/2005/8/layout/hierarchy2"/>
    <dgm:cxn modelId="{125EE106-559A-46B9-A306-E626FEAEB4E6}" type="presParOf" srcId="{C247335D-5A2A-4DA1-A2E1-FB26608968C3}" destId="{0B4B315F-FCDA-4E71-B9F1-10BA076E68BE}" srcOrd="0" destOrd="0" presId="urn:microsoft.com/office/officeart/2005/8/layout/hierarchy2"/>
    <dgm:cxn modelId="{83CE0B64-C984-45C6-8975-6A0E14641330}" type="presParOf" srcId="{314F4144-016C-6C4A-82AA-B4E081D6393F}" destId="{D2D00ED2-58AE-442B-AFAD-1EE1F63B2370}" srcOrd="1" destOrd="0" presId="urn:microsoft.com/office/officeart/2005/8/layout/hierarchy2"/>
    <dgm:cxn modelId="{9D414ED3-E13C-451E-B38A-9A4D6D63EC79}" type="presParOf" srcId="{D2D00ED2-58AE-442B-AFAD-1EE1F63B2370}" destId="{2495C405-9121-408C-A8C8-232B8B7A3E62}" srcOrd="0" destOrd="0" presId="urn:microsoft.com/office/officeart/2005/8/layout/hierarchy2"/>
    <dgm:cxn modelId="{E6493B4A-99C7-4102-9D8D-2FF1CF6700D0}" type="presParOf" srcId="{D2D00ED2-58AE-442B-AFAD-1EE1F63B2370}" destId="{4658E24C-3F85-49DD-906B-33030DC97330}" srcOrd="1" destOrd="0" presId="urn:microsoft.com/office/officeart/2005/8/layout/hierarchy2"/>
    <dgm:cxn modelId="{F78C3B90-8447-4B3F-BB89-F98A812DF5AD}" type="presParOf" srcId="{314F4144-016C-6C4A-82AA-B4E081D6393F}" destId="{63812B7A-D7C0-4A6C-BE28-AA819F2C92CF}" srcOrd="2" destOrd="0" presId="urn:microsoft.com/office/officeart/2005/8/layout/hierarchy2"/>
    <dgm:cxn modelId="{A894B6EA-E96C-4188-86FB-A06FED608DB9}" type="presParOf" srcId="{63812B7A-D7C0-4A6C-BE28-AA819F2C92CF}" destId="{59D55EC1-FA0F-42F7-BD31-E925023599EB}" srcOrd="0" destOrd="0" presId="urn:microsoft.com/office/officeart/2005/8/layout/hierarchy2"/>
    <dgm:cxn modelId="{B073AFE0-1A55-4DB8-94DD-88E8C424A57C}" type="presParOf" srcId="{314F4144-016C-6C4A-82AA-B4E081D6393F}" destId="{A2D4A9E3-9DEF-4603-BABE-B3DB4AFF6836}" srcOrd="3" destOrd="0" presId="urn:microsoft.com/office/officeart/2005/8/layout/hierarchy2"/>
    <dgm:cxn modelId="{46DE397C-9818-4E2E-A610-455EED9B6DF7}" type="presParOf" srcId="{A2D4A9E3-9DEF-4603-BABE-B3DB4AFF6836}" destId="{598BF24C-EED7-4BA9-AFA1-602BE676AE3B}" srcOrd="0" destOrd="0" presId="urn:microsoft.com/office/officeart/2005/8/layout/hierarchy2"/>
    <dgm:cxn modelId="{455555EC-2055-4961-9CB9-EC69B01A947B}" type="presParOf" srcId="{A2D4A9E3-9DEF-4603-BABE-B3DB4AFF6836}" destId="{5690F4AF-4915-4B56-8DA8-A895087181CA}" srcOrd="1" destOrd="0" presId="urn:microsoft.com/office/officeart/2005/8/layout/hierarchy2"/>
    <dgm:cxn modelId="{B864A995-DAB1-4043-B0B3-7EED8F27C187}" type="presParOf" srcId="{27F42AB3-6A71-DC48-913B-EB8EBC4169FA}" destId="{186A68F6-6DE7-44B2-A436-6CA99EE96554}" srcOrd="2" destOrd="0" presId="urn:microsoft.com/office/officeart/2005/8/layout/hierarchy2"/>
    <dgm:cxn modelId="{A5AEF552-AA06-4030-A89F-D7E932C4D592}" type="presParOf" srcId="{186A68F6-6DE7-44B2-A436-6CA99EE96554}" destId="{79025D04-A86C-4DBC-A5DF-388FAF15509A}" srcOrd="0" destOrd="0" presId="urn:microsoft.com/office/officeart/2005/8/layout/hierarchy2"/>
    <dgm:cxn modelId="{DB4FE576-7703-4C17-BA60-ED5B78F690BA}" type="presParOf" srcId="{27F42AB3-6A71-DC48-913B-EB8EBC4169FA}" destId="{5FA9AB6C-DDF1-45F7-ABBB-09C1E002B536}" srcOrd="3" destOrd="0" presId="urn:microsoft.com/office/officeart/2005/8/layout/hierarchy2"/>
    <dgm:cxn modelId="{EE2D3B34-6A5A-40DA-9B99-248E5DA5B769}" type="presParOf" srcId="{5FA9AB6C-DDF1-45F7-ABBB-09C1E002B536}" destId="{724D1379-7C7D-41C3-8E46-898AAB31862D}" srcOrd="0" destOrd="0" presId="urn:microsoft.com/office/officeart/2005/8/layout/hierarchy2"/>
    <dgm:cxn modelId="{1FC48DD7-7E66-485F-AC8E-11C6FB271535}" type="presParOf" srcId="{5FA9AB6C-DDF1-45F7-ABBB-09C1E002B536}" destId="{272CDF50-5B53-4C2D-8C37-77EC9B3E70F2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rgbClr val="BDD7EE"/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EBCC708-ABC5-4355-8CC5-052C4C645BBA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34DF4DF4-41FD-4AD1-A275-D208D06755EC}">
      <dgm:prSet phldrT="[文本]" custT="1"/>
      <dgm:spPr/>
      <dgm:t>
        <a:bodyPr/>
        <a:lstStyle/>
        <a:p>
          <a:r>
            <a:rPr lang="en-US" altLang="zh-CN" sz="1400" dirty="0" smtClean="0"/>
            <a:t>1</a:t>
          </a:r>
          <a:r>
            <a:rPr lang="zh-CN" altLang="en-US" sz="1400" dirty="0" smtClean="0"/>
            <a:t>）一步训练，不共享参数</a:t>
          </a:r>
          <a:endParaRPr lang="en-US" altLang="zh-CN" sz="1400" dirty="0" smtClean="0"/>
        </a:p>
        <a:p>
          <a:r>
            <a:rPr lang="en-US" altLang="zh-CN" sz="1400" dirty="0" smtClean="0"/>
            <a:t>2</a:t>
          </a:r>
          <a:r>
            <a:rPr lang="zh-CN" altLang="en-US" sz="1400" dirty="0" smtClean="0"/>
            <a:t>）两步训练，共享参数</a:t>
          </a:r>
          <a:endParaRPr lang="zh-CN" altLang="en-US" sz="1400" dirty="0"/>
        </a:p>
      </dgm:t>
    </dgm:pt>
    <dgm:pt modelId="{37CD6F5C-C953-44B9-9096-D2461781999E}" type="parTrans" cxnId="{73B74DF9-5441-4EBA-A720-553EB7BBC70E}">
      <dgm:prSet/>
      <dgm:spPr/>
      <dgm:t>
        <a:bodyPr/>
        <a:lstStyle/>
        <a:p>
          <a:endParaRPr lang="zh-CN" altLang="en-US"/>
        </a:p>
      </dgm:t>
    </dgm:pt>
    <dgm:pt modelId="{53C99B3D-CC76-4861-8E28-F5589C0AEF8C}" type="sibTrans" cxnId="{73B74DF9-5441-4EBA-A720-553EB7BBC70E}">
      <dgm:prSet/>
      <dgm:spPr/>
      <dgm:t>
        <a:bodyPr/>
        <a:lstStyle/>
        <a:p>
          <a:endParaRPr lang="zh-CN" altLang="en-US"/>
        </a:p>
      </dgm:t>
    </dgm:pt>
    <dgm:pt modelId="{29DB4E32-6322-4C6C-B932-FE7D4E319020}">
      <dgm:prSet phldrT="[文本]" custT="1"/>
      <dgm:spPr/>
      <dgm:t>
        <a:bodyPr/>
        <a:lstStyle/>
        <a:p>
          <a:r>
            <a:rPr lang="zh-CN" altLang="en-US" sz="1600" b="1" dirty="0" smtClean="0"/>
            <a:t>新细胞类型</a:t>
          </a:r>
          <a:endParaRPr lang="zh-CN" altLang="en-US" sz="1600" dirty="0"/>
        </a:p>
      </dgm:t>
    </dgm:pt>
    <dgm:pt modelId="{B7D7B8AF-1F82-4986-94A3-61FA25CDCC1B}" type="parTrans" cxnId="{4A106390-33F3-45A8-A9FC-F3F7B2A749A0}">
      <dgm:prSet/>
      <dgm:spPr/>
      <dgm:t>
        <a:bodyPr/>
        <a:lstStyle/>
        <a:p>
          <a:endParaRPr lang="zh-CN" altLang="en-US"/>
        </a:p>
      </dgm:t>
    </dgm:pt>
    <dgm:pt modelId="{A1E55C99-280B-40D7-A737-A0EA7C80B901}" type="sibTrans" cxnId="{4A106390-33F3-45A8-A9FC-F3F7B2A749A0}">
      <dgm:prSet/>
      <dgm:spPr/>
      <dgm:t>
        <a:bodyPr/>
        <a:lstStyle/>
        <a:p>
          <a:endParaRPr lang="zh-CN" altLang="en-US"/>
        </a:p>
      </dgm:t>
    </dgm:pt>
    <dgm:pt modelId="{E95D0FBC-EA45-44D3-9B19-5DDAC1CF8102}">
      <dgm:prSet phldrT="[文本]" custT="1"/>
      <dgm:spPr/>
      <dgm:t>
        <a:bodyPr/>
        <a:lstStyle/>
        <a:p>
          <a:r>
            <a:rPr lang="zh-CN" altLang="en-US" sz="1600" dirty="0" smtClean="0"/>
            <a:t>验证集</a:t>
          </a:r>
          <a:endParaRPr lang="zh-CN" altLang="en-US" sz="1600" dirty="0"/>
        </a:p>
      </dgm:t>
    </dgm:pt>
    <dgm:pt modelId="{2C8DDA08-C0B8-4139-89E3-3C8ABBB429CB}" type="parTrans" cxnId="{8B528E77-0804-4E65-A1D7-A3424340EB1E}">
      <dgm:prSet/>
      <dgm:spPr/>
      <dgm:t>
        <a:bodyPr/>
        <a:lstStyle/>
        <a:p>
          <a:endParaRPr lang="zh-CN" altLang="en-US"/>
        </a:p>
      </dgm:t>
    </dgm:pt>
    <dgm:pt modelId="{057A3C80-544F-4BB1-B534-33F0B8D91997}" type="sibTrans" cxnId="{8B528E77-0804-4E65-A1D7-A3424340EB1E}">
      <dgm:prSet/>
      <dgm:spPr/>
      <dgm:t>
        <a:bodyPr/>
        <a:lstStyle/>
        <a:p>
          <a:endParaRPr lang="zh-CN" altLang="en-US"/>
        </a:p>
      </dgm:t>
    </dgm:pt>
    <dgm:pt modelId="{2F16C830-6F8D-4121-BF8C-203B8E678E8C}" type="pres">
      <dgm:prSet presAssocID="{FEBCC708-ABC5-4355-8CC5-052C4C645B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2C372095-D38C-4038-A270-33A730922EB1}" type="pres">
      <dgm:prSet presAssocID="{34DF4DF4-41FD-4AD1-A275-D208D06755EC}" presName="singleCycle" presStyleCnt="0"/>
      <dgm:spPr/>
    </dgm:pt>
    <dgm:pt modelId="{B08D0E69-601E-441C-911B-BFD42BB7C34B}" type="pres">
      <dgm:prSet presAssocID="{34DF4DF4-41FD-4AD1-A275-D208D06755EC}" presName="singleCenter" presStyleLbl="node1" presStyleIdx="0" presStyleCnt="3" custScaleX="218429" custScaleY="81146" custLinFactNeighborX="-2134" custLinFactNeighborY="-10087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A56C9817-45D2-4F4C-A9E6-CBB0BF78E167}" type="pres">
      <dgm:prSet presAssocID="{B7D7B8AF-1F82-4986-94A3-61FA25CDCC1B}" presName="Name56" presStyleLbl="parChTrans1D2" presStyleIdx="0" presStyleCnt="2"/>
      <dgm:spPr/>
      <dgm:t>
        <a:bodyPr/>
        <a:lstStyle/>
        <a:p>
          <a:endParaRPr lang="zh-CN" altLang="en-US"/>
        </a:p>
      </dgm:t>
    </dgm:pt>
    <dgm:pt modelId="{A1EDB727-313F-4629-AF3D-B40D612D2319}" type="pres">
      <dgm:prSet presAssocID="{29DB4E32-6322-4C6C-B932-FE7D4E319020}" presName="text0" presStyleLbl="node1" presStyleIdx="1" presStyleCnt="3" custScaleX="163384" custRadScaleRad="120493" custRadScaleInc="-1438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3B6D61-CB7A-466E-8AD7-ECA4D7037F02}" type="pres">
      <dgm:prSet presAssocID="{2C8DDA08-C0B8-4139-89E3-3C8ABBB429CB}" presName="Name56" presStyleLbl="parChTrans1D2" presStyleIdx="1" presStyleCnt="2"/>
      <dgm:spPr/>
      <dgm:t>
        <a:bodyPr/>
        <a:lstStyle/>
        <a:p>
          <a:endParaRPr lang="zh-CN" altLang="en-US"/>
        </a:p>
      </dgm:t>
    </dgm:pt>
    <dgm:pt modelId="{19A2E8F2-7641-4B43-B51E-852C4B4BFD1C}" type="pres">
      <dgm:prSet presAssocID="{E95D0FBC-EA45-44D3-9B19-5DDAC1CF8102}" presName="text0" presStyleLbl="node1" presStyleIdx="2" presStyleCnt="3" custScaleX="131743" custRadScaleRad="111555" custRadScaleInc="-503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F2035F-2FDE-4C7F-A7F5-FB3C545520A6}" type="presOf" srcId="{E95D0FBC-EA45-44D3-9B19-5DDAC1CF8102}" destId="{19A2E8F2-7641-4B43-B51E-852C4B4BFD1C}" srcOrd="0" destOrd="0" presId="urn:microsoft.com/office/officeart/2008/layout/RadialCluster"/>
    <dgm:cxn modelId="{8B528E77-0804-4E65-A1D7-A3424340EB1E}" srcId="{34DF4DF4-41FD-4AD1-A275-D208D06755EC}" destId="{E95D0FBC-EA45-44D3-9B19-5DDAC1CF8102}" srcOrd="1" destOrd="0" parTransId="{2C8DDA08-C0B8-4139-89E3-3C8ABBB429CB}" sibTransId="{057A3C80-544F-4BB1-B534-33F0B8D91997}"/>
    <dgm:cxn modelId="{BD0CF364-6188-4991-A1A1-48A70D00F5AC}" type="presOf" srcId="{29DB4E32-6322-4C6C-B932-FE7D4E319020}" destId="{A1EDB727-313F-4629-AF3D-B40D612D2319}" srcOrd="0" destOrd="0" presId="urn:microsoft.com/office/officeart/2008/layout/RadialCluster"/>
    <dgm:cxn modelId="{73B74DF9-5441-4EBA-A720-553EB7BBC70E}" srcId="{FEBCC708-ABC5-4355-8CC5-052C4C645BBA}" destId="{34DF4DF4-41FD-4AD1-A275-D208D06755EC}" srcOrd="0" destOrd="0" parTransId="{37CD6F5C-C953-44B9-9096-D2461781999E}" sibTransId="{53C99B3D-CC76-4861-8E28-F5589C0AEF8C}"/>
    <dgm:cxn modelId="{BCF87541-6A1C-466F-AA9B-3DD2AE48F3CC}" type="presOf" srcId="{FEBCC708-ABC5-4355-8CC5-052C4C645BBA}" destId="{2F16C830-6F8D-4121-BF8C-203B8E678E8C}" srcOrd="0" destOrd="0" presId="urn:microsoft.com/office/officeart/2008/layout/RadialCluster"/>
    <dgm:cxn modelId="{37830DEA-154E-4ABA-BA3B-F73E934E8DF2}" type="presOf" srcId="{B7D7B8AF-1F82-4986-94A3-61FA25CDCC1B}" destId="{A56C9817-45D2-4F4C-A9E6-CBB0BF78E167}" srcOrd="0" destOrd="0" presId="urn:microsoft.com/office/officeart/2008/layout/RadialCluster"/>
    <dgm:cxn modelId="{4A106390-33F3-45A8-A9FC-F3F7B2A749A0}" srcId="{34DF4DF4-41FD-4AD1-A275-D208D06755EC}" destId="{29DB4E32-6322-4C6C-B932-FE7D4E319020}" srcOrd="0" destOrd="0" parTransId="{B7D7B8AF-1F82-4986-94A3-61FA25CDCC1B}" sibTransId="{A1E55C99-280B-40D7-A737-A0EA7C80B901}"/>
    <dgm:cxn modelId="{34EA9161-3275-497B-8E7C-1152E28639CE}" type="presOf" srcId="{34DF4DF4-41FD-4AD1-A275-D208D06755EC}" destId="{B08D0E69-601E-441C-911B-BFD42BB7C34B}" srcOrd="0" destOrd="0" presId="urn:microsoft.com/office/officeart/2008/layout/RadialCluster"/>
    <dgm:cxn modelId="{C33DFB04-DA6A-4ACE-828D-30822AA5DEF0}" type="presOf" srcId="{2C8DDA08-C0B8-4139-89E3-3C8ABBB429CB}" destId="{B83B6D61-CB7A-466E-8AD7-ECA4D7037F02}" srcOrd="0" destOrd="0" presId="urn:microsoft.com/office/officeart/2008/layout/RadialCluster"/>
    <dgm:cxn modelId="{9AF1ECA1-EE70-4A6F-ABB5-188AA2356EFA}" type="presParOf" srcId="{2F16C830-6F8D-4121-BF8C-203B8E678E8C}" destId="{2C372095-D38C-4038-A270-33A730922EB1}" srcOrd="0" destOrd="0" presId="urn:microsoft.com/office/officeart/2008/layout/RadialCluster"/>
    <dgm:cxn modelId="{972DCBB8-3876-4E3F-B39E-46BF8D5CC67B}" type="presParOf" srcId="{2C372095-D38C-4038-A270-33A730922EB1}" destId="{B08D0E69-601E-441C-911B-BFD42BB7C34B}" srcOrd="0" destOrd="0" presId="urn:microsoft.com/office/officeart/2008/layout/RadialCluster"/>
    <dgm:cxn modelId="{0CE6BB62-BEA9-4A2C-9C0B-6D837F5FDFDA}" type="presParOf" srcId="{2C372095-D38C-4038-A270-33A730922EB1}" destId="{A56C9817-45D2-4F4C-A9E6-CBB0BF78E167}" srcOrd="1" destOrd="0" presId="urn:microsoft.com/office/officeart/2008/layout/RadialCluster"/>
    <dgm:cxn modelId="{E99DCD7C-0847-45EA-A592-E7EB5E2F1A7A}" type="presParOf" srcId="{2C372095-D38C-4038-A270-33A730922EB1}" destId="{A1EDB727-313F-4629-AF3D-B40D612D2319}" srcOrd="2" destOrd="0" presId="urn:microsoft.com/office/officeart/2008/layout/RadialCluster"/>
    <dgm:cxn modelId="{856FB4A2-EE78-485B-B955-8B77E2BBA404}" type="presParOf" srcId="{2C372095-D38C-4038-A270-33A730922EB1}" destId="{B83B6D61-CB7A-466E-8AD7-ECA4D7037F02}" srcOrd="3" destOrd="0" presId="urn:microsoft.com/office/officeart/2008/layout/RadialCluster"/>
    <dgm:cxn modelId="{99AA4093-0B58-4CFB-BB2A-8133489BE5BF}" type="presParOf" srcId="{2C372095-D38C-4038-A270-33A730922EB1}" destId="{19A2E8F2-7641-4B43-B51E-852C4B4BFD1C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模型训练与优化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6D369F8-8956-48C9-9DDE-A749A1717FF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8720F2-28DE-4988-84FA-B28021D54473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模型方面改进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3D05177B-174A-48A0-9802-EB1A50E1D91A}" type="parTrans" cxnId="{B4EF7382-DFEF-4651-B93F-DAB215DAEC4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DAC74E7-C4FD-4C64-A86B-EBD24813C8AB}" type="sibTrans" cxnId="{B4EF7382-DFEF-4651-B93F-DAB215DAEC4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02C19C6-D734-402F-AA1B-AA09A721CF7E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改进目标函数，尝试</a:t>
          </a:r>
          <a:r>
            <a:rPr lang="en-US" altLang="zh-CN" sz="1300" dirty="0" smtClean="0">
              <a:solidFill>
                <a:schemeClr val="tx1"/>
              </a:solidFill>
            </a:rPr>
            <a:t>VAE-GAN</a:t>
          </a:r>
          <a:r>
            <a:rPr lang="zh-CN" altLang="en-US" sz="1300" dirty="0" smtClean="0">
              <a:solidFill>
                <a:schemeClr val="tx1"/>
              </a:solidFill>
            </a:rPr>
            <a:t>或推荐的其它方式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BF5F1033-0300-4A16-B73E-5B52E886B9DB}" type="parTrans" cxnId="{B943EB5C-33D3-4362-B9D9-478383EC4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ECD6CC4-90C4-4D76-8D56-D7C24D7EBD21}" type="sibTrans" cxnId="{B943EB5C-33D3-4362-B9D9-478383EC4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6DB16BD-C1E5-4AC3-8DC4-053CBA92C752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评价细化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94AFDE5A-E422-421A-B898-DEABED0A2B39}" type="parTrans" cxnId="{2D0B8A1E-99D8-48E6-BECB-AA839B9F01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57BFCCB-E713-4104-A0A4-33EB77A62A29}" type="sibTrans" cxnId="{2D0B8A1E-99D8-48E6-BECB-AA839B9F01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1A1B33A-5FDF-494E-849D-0E882005843D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分析并可视化</a:t>
          </a:r>
          <a:r>
            <a:rPr lang="en-US" altLang="zh-CN" sz="1300" dirty="0" smtClean="0">
              <a:solidFill>
                <a:schemeClr val="tx1"/>
              </a:solidFill>
            </a:rPr>
            <a:t>latent</a:t>
          </a:r>
          <a:r>
            <a:rPr lang="zh-CN" altLang="en-US" sz="1300" dirty="0" smtClean="0">
              <a:solidFill>
                <a:schemeClr val="tx1"/>
              </a:solidFill>
            </a:rPr>
            <a:t>空间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2A19375D-3F18-4117-B1F0-B8473FF816F4}" type="parTrans" cxnId="{60820501-E9C3-4A4F-8863-B1F3D62127D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409D674-A324-42A6-A2D4-006B4DD221AE}" type="sibTrans" cxnId="{60820501-E9C3-4A4F-8863-B1F3D62127D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9F27A3C-29E7-4C3C-A4C2-89BF31A1D4E2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结合已知机制</a:t>
          </a:r>
          <a:r>
            <a:rPr lang="en-US" altLang="zh-CN" sz="1300" dirty="0" smtClean="0">
              <a:solidFill>
                <a:schemeClr val="tx1"/>
              </a:solidFill>
            </a:rPr>
            <a:t>/</a:t>
          </a:r>
          <a:r>
            <a:rPr lang="zh-CN" altLang="en-US" sz="1300" dirty="0" smtClean="0">
              <a:solidFill>
                <a:schemeClr val="tx1"/>
              </a:solidFill>
            </a:rPr>
            <a:t>靶点小分子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512CEBE6-7C0F-44CA-86A5-F0EC275E2A7C}" type="parTrans" cxnId="{B93DFD9D-5808-4A22-A5FB-45BFAD63813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7A72120-0F58-46E9-9DF5-1DF75197852E}" type="sibTrans" cxnId="{B93DFD9D-5808-4A22-A5FB-45BFAD63813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4D2B735-A291-49B0-932F-34DD71C1E623}">
          <dgm:prSet phldrT="[文本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en-US" altLang="zh-CN" sz="1300" b="0" i="1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/</m:t>
                  </m:r>
                  <m:sSub>
                    <m:sSubPr>
                      <m:ctrlP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altLang="zh-CN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sub>
                  </m:sSub>
                </m:oMath>
              </a14:m>
              <a:r>
                <a:rPr lang="zh-CN" altLang="en-US" sz="1300" dirty="0" smtClean="0">
                  <a:solidFill>
                    <a:schemeClr val="tx1"/>
                  </a:solidFill>
                </a:rPr>
                <a:t>更符合生物学假设的先验分布</a:t>
              </a:r>
              <a:endParaRPr lang="en-US" altLang="zh-CN" sz="1300" dirty="0" smtClean="0">
                <a:solidFill>
                  <a:schemeClr val="tx1"/>
                </a:solidFill>
              </a:endParaRPr>
            </a:p>
          </dgm:t>
        </dgm:pt>
      </mc:Choice>
      <mc:Fallback xmlns="">
        <dgm:pt modelId="{14D2B735-A291-49B0-932F-34DD71C1E623}">
          <dgm:prSet phldrT="[文本]" custT="1"/>
          <dgm:spPr/>
          <dgm:t>
            <a:bodyPr/>
            <a:lstStyle/>
            <a:p>
              <a:r>
                <a:rPr lang="en-US" altLang="zh-CN" sz="1300" b="0" i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a:t>𝑧_𝑥/𝑧_𝑑</a:t>
              </a:r>
              <a:r>
                <a:rPr lang="zh-CN" altLang="en-US" sz="1300" dirty="0" smtClean="0">
                  <a:solidFill>
                    <a:schemeClr val="tx1"/>
                  </a:solidFill>
                </a:rPr>
                <a:t>更符合生物学假设的先验分布</a:t>
              </a:r>
              <a:endParaRPr lang="en-US" altLang="zh-CN" sz="1300" dirty="0" smtClean="0">
                <a:solidFill>
                  <a:schemeClr val="tx1"/>
                </a:solidFill>
              </a:endParaRPr>
            </a:p>
          </dgm:t>
        </dgm:pt>
      </mc:Fallback>
    </mc:AlternateContent>
    <dgm:pt modelId="{86D00EC2-047C-4F45-B830-24234C16F2AE}" type="parTrans" cxnId="{A1C2C084-9685-43CD-B9C9-43170F9D45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B679740-DD99-4CAA-95AB-E6381EE2E421}" type="sibTrans" cxnId="{A1C2C084-9685-43CD-B9C9-43170F9D45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8EBA839-1AAB-4866-9E06-F74908C5853D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数据工程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44942F02-C5C8-49B2-B42B-0F15218FC150}" type="parTrans" cxnId="{3E717915-45F6-415D-BD79-D285C46670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87466CB-44D6-4BBE-AC42-E56FF281600D}" type="sibTrans" cxnId="{3E717915-45F6-415D-BD79-D285C46670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D75CFC7-A9AB-435D-8501-6F19254B655E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rgbClr val="FF0000"/>
              </a:solidFill>
            </a:rPr>
            <a:t>整合</a:t>
          </a:r>
          <a:r>
            <a:rPr lang="en-US" altLang="zh-CN" sz="1300" dirty="0" smtClean="0">
              <a:solidFill>
                <a:srgbClr val="FF0000"/>
              </a:solidFill>
            </a:rPr>
            <a:t>L1000</a:t>
          </a:r>
          <a:r>
            <a:rPr lang="zh-CN" altLang="en-US" sz="1300" dirty="0" smtClean="0">
              <a:solidFill>
                <a:srgbClr val="FF0000"/>
              </a:solidFill>
            </a:rPr>
            <a:t>数据与其它转录组数据</a:t>
          </a:r>
          <a:r>
            <a:rPr lang="en-US" altLang="zh-CN" sz="1300" dirty="0" smtClean="0">
              <a:solidFill>
                <a:srgbClr val="FF0000"/>
              </a:solidFill>
            </a:rPr>
            <a:t>(</a:t>
          </a:r>
          <a:r>
            <a:rPr lang="zh-CN" altLang="en-US" sz="1300" dirty="0" smtClean="0">
              <a:solidFill>
                <a:srgbClr val="FF0000"/>
              </a:solidFill>
            </a:rPr>
            <a:t>如单细胞转录组</a:t>
          </a:r>
          <a:r>
            <a:rPr lang="en-US" altLang="zh-CN" sz="1300" dirty="0" smtClean="0">
              <a:solidFill>
                <a:srgbClr val="FF0000"/>
              </a:solidFill>
            </a:rPr>
            <a:t>)</a:t>
          </a:r>
          <a:endParaRPr lang="zh-CN" altLang="en-US" sz="1300" b="1" dirty="0">
            <a:solidFill>
              <a:srgbClr val="FF0000"/>
            </a:solidFill>
          </a:endParaRPr>
        </a:p>
      </dgm:t>
    </dgm:pt>
    <dgm:pt modelId="{B7360D55-78A8-4F9D-BF0A-F4092FCC443B}" type="parTrans" cxnId="{ECAF69D2-998E-4DD0-9727-FBC50BAA85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5A4428-BD9D-4EE8-B8EA-15F0898DACA1}" type="sibTrans" cxnId="{ECAF69D2-998E-4DD0-9727-FBC50BAA85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FB0162-F21A-4A28-A8C5-7B1D2DA37D69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目前量化差异表达预测准确性的指标尚不完善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F0599593-8BDC-491B-A2C2-44706461EB84}" type="parTrans" cxnId="{8F1AE4EA-D605-4B99-99FA-ABC9A22E73F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E09D1D0-BD5A-4323-B76D-CFAF3FBC5C75}" type="sibTrans" cxnId="{8F1AE4EA-D605-4B99-99FA-ABC9A22E73F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B054FF-044B-413D-AD72-06238D42BC99}" type="pres">
      <dgm:prSet presAssocID="{96D369F8-8956-48C9-9DDE-A749A1717FF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997144B-2FBC-4D17-A093-57355217DE31}" type="pres">
      <dgm:prSet presAssocID="{E8EBA839-1AAB-4866-9E06-F74908C5853D}" presName="root" presStyleCnt="0"/>
      <dgm:spPr/>
    </dgm:pt>
    <dgm:pt modelId="{B56781F4-9AF6-4C9D-962A-BE28197661CC}" type="pres">
      <dgm:prSet presAssocID="{E8EBA839-1AAB-4866-9E06-F74908C5853D}" presName="rootComposite" presStyleCnt="0"/>
      <dgm:spPr/>
    </dgm:pt>
    <dgm:pt modelId="{ED1C0867-A3DC-4751-9482-45D61D8A53DC}" type="pres">
      <dgm:prSet presAssocID="{E8EBA839-1AAB-4866-9E06-F74908C5853D}" presName="rootText" presStyleLbl="node1" presStyleIdx="0" presStyleCnt="3"/>
      <dgm:spPr/>
      <dgm:t>
        <a:bodyPr/>
        <a:lstStyle/>
        <a:p>
          <a:endParaRPr lang="zh-CN" altLang="en-US"/>
        </a:p>
      </dgm:t>
    </dgm:pt>
    <dgm:pt modelId="{B8D2FE9C-91F3-4CDF-A108-232A1DEEF87D}" type="pres">
      <dgm:prSet presAssocID="{E8EBA839-1AAB-4866-9E06-F74908C5853D}" presName="rootConnector" presStyleLbl="node1" presStyleIdx="0" presStyleCnt="3"/>
      <dgm:spPr/>
      <dgm:t>
        <a:bodyPr/>
        <a:lstStyle/>
        <a:p>
          <a:endParaRPr lang="zh-CN" altLang="en-US"/>
        </a:p>
      </dgm:t>
    </dgm:pt>
    <dgm:pt modelId="{BA91EF4D-47DB-46FC-9EBC-E0A1592DE95B}" type="pres">
      <dgm:prSet presAssocID="{E8EBA839-1AAB-4866-9E06-F74908C5853D}" presName="childShape" presStyleCnt="0"/>
      <dgm:spPr/>
    </dgm:pt>
    <dgm:pt modelId="{0F4C8F09-3EA0-4C4C-8905-20E4CC94F62A}" type="pres">
      <dgm:prSet presAssocID="{B7360D55-78A8-4F9D-BF0A-F4092FCC443B}" presName="Name13" presStyleLbl="parChTrans1D2" presStyleIdx="0" presStyleCnt="6"/>
      <dgm:spPr/>
      <dgm:t>
        <a:bodyPr/>
        <a:lstStyle/>
        <a:p>
          <a:endParaRPr lang="zh-CN" altLang="en-US"/>
        </a:p>
      </dgm:t>
    </dgm:pt>
    <dgm:pt modelId="{AC4E4382-2264-4BF1-AD17-557B0346BDD1}" type="pres">
      <dgm:prSet presAssocID="{6D75CFC7-A9AB-435D-8501-6F19254B655E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D5F1E-360B-4604-9F20-036EE2EA7B78}" type="pres">
      <dgm:prSet presAssocID="{668720F2-28DE-4988-84FA-B28021D54473}" presName="root" presStyleCnt="0"/>
      <dgm:spPr/>
    </dgm:pt>
    <dgm:pt modelId="{D146345B-8CBC-4B6F-AADB-919D70325D67}" type="pres">
      <dgm:prSet presAssocID="{668720F2-28DE-4988-84FA-B28021D54473}" presName="rootComposite" presStyleCnt="0"/>
      <dgm:spPr/>
    </dgm:pt>
    <dgm:pt modelId="{92EB22E0-80DD-4D18-A21E-98CE4F2C88EF}" type="pres">
      <dgm:prSet presAssocID="{668720F2-28DE-4988-84FA-B28021D54473}" presName="rootText" presStyleLbl="node1" presStyleIdx="1" presStyleCnt="3"/>
      <dgm:spPr/>
      <dgm:t>
        <a:bodyPr/>
        <a:lstStyle/>
        <a:p>
          <a:endParaRPr lang="zh-CN" altLang="en-US"/>
        </a:p>
      </dgm:t>
    </dgm:pt>
    <dgm:pt modelId="{EC6EDBC0-DFAD-42C5-B2E3-8E46D87EE093}" type="pres">
      <dgm:prSet presAssocID="{668720F2-28DE-4988-84FA-B28021D54473}" presName="rootConnector" presStyleLbl="node1" presStyleIdx="1" presStyleCnt="3"/>
      <dgm:spPr/>
      <dgm:t>
        <a:bodyPr/>
        <a:lstStyle/>
        <a:p>
          <a:endParaRPr lang="zh-CN" altLang="en-US"/>
        </a:p>
      </dgm:t>
    </dgm:pt>
    <dgm:pt modelId="{DB11751F-9CBF-4BF4-BBE4-BE5E79EEA52E}" type="pres">
      <dgm:prSet presAssocID="{668720F2-28DE-4988-84FA-B28021D54473}" presName="childShape" presStyleCnt="0"/>
      <dgm:spPr/>
    </dgm:pt>
    <dgm:pt modelId="{0DA58B77-2F54-4267-AE36-4E4DDE12FFE0}" type="pres">
      <dgm:prSet presAssocID="{BF5F1033-0300-4A16-B73E-5B52E886B9DB}" presName="Name13" presStyleLbl="parChTrans1D2" presStyleIdx="1" presStyleCnt="6"/>
      <dgm:spPr/>
      <dgm:t>
        <a:bodyPr/>
        <a:lstStyle/>
        <a:p>
          <a:endParaRPr lang="zh-CN" altLang="en-US"/>
        </a:p>
      </dgm:t>
    </dgm:pt>
    <dgm:pt modelId="{9E76088A-C12C-4CFC-9369-7BC17163C738}" type="pres">
      <dgm:prSet presAssocID="{A02C19C6-D734-402F-AA1B-AA09A721CF7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274E51-E76B-4AC0-A3DA-FDFBD983A9D2}" type="pres">
      <dgm:prSet presAssocID="{86D00EC2-047C-4F45-B830-24234C16F2AE}" presName="Name13" presStyleLbl="parChTrans1D2" presStyleIdx="2" presStyleCnt="6"/>
      <dgm:spPr/>
      <dgm:t>
        <a:bodyPr/>
        <a:lstStyle/>
        <a:p>
          <a:endParaRPr lang="zh-CN" altLang="en-US"/>
        </a:p>
      </dgm:t>
    </dgm:pt>
    <dgm:pt modelId="{B65E7865-26AF-420F-9773-92445CE37479}" type="pres">
      <dgm:prSet presAssocID="{14D2B735-A291-49B0-932F-34DD71C1E623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87CFFD-470A-4CBA-85F8-7EE66ACEC7D2}" type="pres">
      <dgm:prSet presAssocID="{B6DB16BD-C1E5-4AC3-8DC4-053CBA92C752}" presName="root" presStyleCnt="0"/>
      <dgm:spPr/>
    </dgm:pt>
    <dgm:pt modelId="{943AE746-9648-4C4B-86C3-2D35B058E304}" type="pres">
      <dgm:prSet presAssocID="{B6DB16BD-C1E5-4AC3-8DC4-053CBA92C752}" presName="rootComposite" presStyleCnt="0"/>
      <dgm:spPr/>
    </dgm:pt>
    <dgm:pt modelId="{DA5496BB-D93C-4190-82E7-236E0ABDAEFC}" type="pres">
      <dgm:prSet presAssocID="{B6DB16BD-C1E5-4AC3-8DC4-053CBA92C752}" presName="rootText" presStyleLbl="node1" presStyleIdx="2" presStyleCnt="3"/>
      <dgm:spPr/>
      <dgm:t>
        <a:bodyPr/>
        <a:lstStyle/>
        <a:p>
          <a:endParaRPr lang="zh-CN" altLang="en-US"/>
        </a:p>
      </dgm:t>
    </dgm:pt>
    <dgm:pt modelId="{63BD4C43-5DB1-4577-A7A7-618A8BD92EF3}" type="pres">
      <dgm:prSet presAssocID="{B6DB16BD-C1E5-4AC3-8DC4-053CBA92C752}" presName="rootConnector" presStyleLbl="node1" presStyleIdx="2" presStyleCnt="3"/>
      <dgm:spPr/>
      <dgm:t>
        <a:bodyPr/>
        <a:lstStyle/>
        <a:p>
          <a:endParaRPr lang="zh-CN" altLang="en-US"/>
        </a:p>
      </dgm:t>
    </dgm:pt>
    <dgm:pt modelId="{95B768B0-C794-4F13-9644-563AA5E9A816}" type="pres">
      <dgm:prSet presAssocID="{B6DB16BD-C1E5-4AC3-8DC4-053CBA92C752}" presName="childShape" presStyleCnt="0"/>
      <dgm:spPr/>
    </dgm:pt>
    <dgm:pt modelId="{9184B6FD-0A6D-45DB-801A-96AB5A677E01}" type="pres">
      <dgm:prSet presAssocID="{F0599593-8BDC-491B-A2C2-44706461EB84}" presName="Name13" presStyleLbl="parChTrans1D2" presStyleIdx="3" presStyleCnt="6"/>
      <dgm:spPr/>
      <dgm:t>
        <a:bodyPr/>
        <a:lstStyle/>
        <a:p>
          <a:endParaRPr lang="zh-CN" altLang="en-US"/>
        </a:p>
      </dgm:t>
    </dgm:pt>
    <dgm:pt modelId="{63C76D3E-7776-45B7-B1CE-253A31E73B32}" type="pres">
      <dgm:prSet presAssocID="{32FB0162-F21A-4A28-A8C5-7B1D2DA37D69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B4D488-E174-442A-9BA2-27A93386602E}" type="pres">
      <dgm:prSet presAssocID="{2A19375D-3F18-4117-B1F0-B8473FF816F4}" presName="Name13" presStyleLbl="parChTrans1D2" presStyleIdx="4" presStyleCnt="6"/>
      <dgm:spPr/>
      <dgm:t>
        <a:bodyPr/>
        <a:lstStyle/>
        <a:p>
          <a:endParaRPr lang="zh-CN" altLang="en-US"/>
        </a:p>
      </dgm:t>
    </dgm:pt>
    <dgm:pt modelId="{05A42D60-E976-4B6D-BD39-5A7DF466FCD0}" type="pres">
      <dgm:prSet presAssocID="{91A1B33A-5FDF-494E-849D-0E882005843D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964582-4258-4A95-8B82-C526153D0985}" type="pres">
      <dgm:prSet presAssocID="{512CEBE6-7C0F-44CA-86A5-F0EC275E2A7C}" presName="Name13" presStyleLbl="parChTrans1D2" presStyleIdx="5" presStyleCnt="6"/>
      <dgm:spPr/>
      <dgm:t>
        <a:bodyPr/>
        <a:lstStyle/>
        <a:p>
          <a:endParaRPr lang="zh-CN" altLang="en-US"/>
        </a:p>
      </dgm:t>
    </dgm:pt>
    <dgm:pt modelId="{F7D202E0-A62A-457A-AB46-E30825ED9AD9}" type="pres">
      <dgm:prSet presAssocID="{49F27A3C-29E7-4C3C-A4C2-89BF31A1D4E2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E717915-45F6-415D-BD79-D285C46670FE}" srcId="{96D369F8-8956-48C9-9DDE-A749A1717FFD}" destId="{E8EBA839-1AAB-4866-9E06-F74908C5853D}" srcOrd="0" destOrd="0" parTransId="{44942F02-C5C8-49B2-B42B-0F15218FC150}" sibTransId="{D87466CB-44D6-4BBE-AC42-E56FF281600D}"/>
    <dgm:cxn modelId="{226B99E1-9F65-4808-B3EF-18751A83B527}" type="presOf" srcId="{32FB0162-F21A-4A28-A8C5-7B1D2DA37D69}" destId="{63C76D3E-7776-45B7-B1CE-253A31E73B32}" srcOrd="0" destOrd="0" presId="urn:microsoft.com/office/officeart/2005/8/layout/hierarchy3"/>
    <dgm:cxn modelId="{B93DFD9D-5808-4A22-A5FB-45BFAD638136}" srcId="{B6DB16BD-C1E5-4AC3-8DC4-053CBA92C752}" destId="{49F27A3C-29E7-4C3C-A4C2-89BF31A1D4E2}" srcOrd="2" destOrd="0" parTransId="{512CEBE6-7C0F-44CA-86A5-F0EC275E2A7C}" sibTransId="{27A72120-0F58-46E9-9DF5-1DF75197852E}"/>
    <dgm:cxn modelId="{A50AFA27-5928-409D-9480-47B5DB0B054F}" type="presOf" srcId="{B6DB16BD-C1E5-4AC3-8DC4-053CBA92C752}" destId="{DA5496BB-D93C-4190-82E7-236E0ABDAEFC}" srcOrd="0" destOrd="0" presId="urn:microsoft.com/office/officeart/2005/8/layout/hierarchy3"/>
    <dgm:cxn modelId="{062BC1B9-D445-4928-B6EF-BA3A9212AF3D}" type="presOf" srcId="{668720F2-28DE-4988-84FA-B28021D54473}" destId="{92EB22E0-80DD-4D18-A21E-98CE4F2C88EF}" srcOrd="0" destOrd="0" presId="urn:microsoft.com/office/officeart/2005/8/layout/hierarchy3"/>
    <dgm:cxn modelId="{2D0B8A1E-99D8-48E6-BECB-AA839B9F017E}" srcId="{96D369F8-8956-48C9-9DDE-A749A1717FFD}" destId="{B6DB16BD-C1E5-4AC3-8DC4-053CBA92C752}" srcOrd="2" destOrd="0" parTransId="{94AFDE5A-E422-421A-B898-DEABED0A2B39}" sibTransId="{D57BFCCB-E713-4104-A0A4-33EB77A62A29}"/>
    <dgm:cxn modelId="{4E6676C3-D289-4B26-8A1E-72CA81EB12BB}" type="presOf" srcId="{F0599593-8BDC-491B-A2C2-44706461EB84}" destId="{9184B6FD-0A6D-45DB-801A-96AB5A677E01}" srcOrd="0" destOrd="0" presId="urn:microsoft.com/office/officeart/2005/8/layout/hierarchy3"/>
    <dgm:cxn modelId="{8F1AE4EA-D605-4B99-99FA-ABC9A22E73F4}" srcId="{B6DB16BD-C1E5-4AC3-8DC4-053CBA92C752}" destId="{32FB0162-F21A-4A28-A8C5-7B1D2DA37D69}" srcOrd="0" destOrd="0" parTransId="{F0599593-8BDC-491B-A2C2-44706461EB84}" sibTransId="{7E09D1D0-BD5A-4323-B76D-CFAF3FBC5C75}"/>
    <dgm:cxn modelId="{0CB1EC94-F533-44D5-B20F-2ACCFD3ABBC3}" type="presOf" srcId="{E8EBA839-1AAB-4866-9E06-F74908C5853D}" destId="{ED1C0867-A3DC-4751-9482-45D61D8A53DC}" srcOrd="0" destOrd="0" presId="urn:microsoft.com/office/officeart/2005/8/layout/hierarchy3"/>
    <dgm:cxn modelId="{AFD0C823-1E00-4AF5-9557-8F671C868A6B}" type="presOf" srcId="{BF5F1033-0300-4A16-B73E-5B52E886B9DB}" destId="{0DA58B77-2F54-4267-AE36-4E4DDE12FFE0}" srcOrd="0" destOrd="0" presId="urn:microsoft.com/office/officeart/2005/8/layout/hierarchy3"/>
    <dgm:cxn modelId="{F05FF2CA-C75D-4681-85FC-9762D21C41BE}" type="presOf" srcId="{49F27A3C-29E7-4C3C-A4C2-89BF31A1D4E2}" destId="{F7D202E0-A62A-457A-AB46-E30825ED9AD9}" srcOrd="0" destOrd="0" presId="urn:microsoft.com/office/officeart/2005/8/layout/hierarchy3"/>
    <dgm:cxn modelId="{9CAA2E91-E181-4859-84E4-59104F41BA93}" type="presOf" srcId="{512CEBE6-7C0F-44CA-86A5-F0EC275E2A7C}" destId="{2D964582-4258-4A95-8B82-C526153D0985}" srcOrd="0" destOrd="0" presId="urn:microsoft.com/office/officeart/2005/8/layout/hierarchy3"/>
    <dgm:cxn modelId="{76FFF6A8-E9EE-49A7-BC7E-909C8CFC15F3}" type="presOf" srcId="{96D369F8-8956-48C9-9DDE-A749A1717FFD}" destId="{98B054FF-044B-413D-AD72-06238D42BC99}" srcOrd="0" destOrd="0" presId="urn:microsoft.com/office/officeart/2005/8/layout/hierarchy3"/>
    <dgm:cxn modelId="{FD781D12-23B3-4E75-A3D8-915993F7C414}" type="presOf" srcId="{B6DB16BD-C1E5-4AC3-8DC4-053CBA92C752}" destId="{63BD4C43-5DB1-4577-A7A7-618A8BD92EF3}" srcOrd="1" destOrd="0" presId="urn:microsoft.com/office/officeart/2005/8/layout/hierarchy3"/>
    <dgm:cxn modelId="{B943EB5C-33D3-4362-B9D9-478383EC4834}" srcId="{668720F2-28DE-4988-84FA-B28021D54473}" destId="{A02C19C6-D734-402F-AA1B-AA09A721CF7E}" srcOrd="0" destOrd="0" parTransId="{BF5F1033-0300-4A16-B73E-5B52E886B9DB}" sibTransId="{7ECD6CC4-90C4-4D76-8D56-D7C24D7EBD21}"/>
    <dgm:cxn modelId="{B4EF7382-DFEF-4651-B93F-DAB215DAEC4D}" srcId="{96D369F8-8956-48C9-9DDE-A749A1717FFD}" destId="{668720F2-28DE-4988-84FA-B28021D54473}" srcOrd="1" destOrd="0" parTransId="{3D05177B-174A-48A0-9802-EB1A50E1D91A}" sibTransId="{7DAC74E7-C4FD-4C64-A86B-EBD24813C8AB}"/>
    <dgm:cxn modelId="{69D698C5-3D60-4042-9339-FE715BCC870D}" type="presOf" srcId="{86D00EC2-047C-4F45-B830-24234C16F2AE}" destId="{EA274E51-E76B-4AC0-A3DA-FDFBD983A9D2}" srcOrd="0" destOrd="0" presId="urn:microsoft.com/office/officeart/2005/8/layout/hierarchy3"/>
    <dgm:cxn modelId="{0C992AD6-F524-4CD2-9810-B664AFC19F89}" type="presOf" srcId="{B7360D55-78A8-4F9D-BF0A-F4092FCC443B}" destId="{0F4C8F09-3EA0-4C4C-8905-20E4CC94F62A}" srcOrd="0" destOrd="0" presId="urn:microsoft.com/office/officeart/2005/8/layout/hierarchy3"/>
    <dgm:cxn modelId="{090C0EF0-15CA-4EAC-BD74-5ECE224067AF}" type="presOf" srcId="{6D75CFC7-A9AB-435D-8501-6F19254B655E}" destId="{AC4E4382-2264-4BF1-AD17-557B0346BDD1}" srcOrd="0" destOrd="0" presId="urn:microsoft.com/office/officeart/2005/8/layout/hierarchy3"/>
    <dgm:cxn modelId="{ECAF69D2-998E-4DD0-9727-FBC50BAA8511}" srcId="{E8EBA839-1AAB-4866-9E06-F74908C5853D}" destId="{6D75CFC7-A9AB-435D-8501-6F19254B655E}" srcOrd="0" destOrd="0" parTransId="{B7360D55-78A8-4F9D-BF0A-F4092FCC443B}" sibTransId="{325A4428-BD9D-4EE8-B8EA-15F0898DACA1}"/>
    <dgm:cxn modelId="{259277F0-6492-45FF-9D2C-7D34951DBD39}" type="presOf" srcId="{668720F2-28DE-4988-84FA-B28021D54473}" destId="{EC6EDBC0-DFAD-42C5-B2E3-8E46D87EE093}" srcOrd="1" destOrd="0" presId="urn:microsoft.com/office/officeart/2005/8/layout/hierarchy3"/>
    <dgm:cxn modelId="{E00F10FB-6D4A-4C10-B85E-F3504C59B648}" type="presOf" srcId="{2A19375D-3F18-4117-B1F0-B8473FF816F4}" destId="{DEB4D488-E174-442A-9BA2-27A93386602E}" srcOrd="0" destOrd="0" presId="urn:microsoft.com/office/officeart/2005/8/layout/hierarchy3"/>
    <dgm:cxn modelId="{A1C2C084-9685-43CD-B9C9-43170F9D45CA}" srcId="{668720F2-28DE-4988-84FA-B28021D54473}" destId="{14D2B735-A291-49B0-932F-34DD71C1E623}" srcOrd="1" destOrd="0" parTransId="{86D00EC2-047C-4F45-B830-24234C16F2AE}" sibTransId="{5B679740-DD99-4CAA-95AB-E6381EE2E421}"/>
    <dgm:cxn modelId="{C20AC07B-136F-4EB2-871D-7EFA9AD6A8A4}" type="presOf" srcId="{14D2B735-A291-49B0-932F-34DD71C1E623}" destId="{B65E7865-26AF-420F-9773-92445CE37479}" srcOrd="0" destOrd="0" presId="urn:microsoft.com/office/officeart/2005/8/layout/hierarchy3"/>
    <dgm:cxn modelId="{330DD841-5713-475C-A021-B6C98971B451}" type="presOf" srcId="{91A1B33A-5FDF-494E-849D-0E882005843D}" destId="{05A42D60-E976-4B6D-BD39-5A7DF466FCD0}" srcOrd="0" destOrd="0" presId="urn:microsoft.com/office/officeart/2005/8/layout/hierarchy3"/>
    <dgm:cxn modelId="{60820501-E9C3-4A4F-8863-B1F3D62127D9}" srcId="{B6DB16BD-C1E5-4AC3-8DC4-053CBA92C752}" destId="{91A1B33A-5FDF-494E-849D-0E882005843D}" srcOrd="1" destOrd="0" parTransId="{2A19375D-3F18-4117-B1F0-B8473FF816F4}" sibTransId="{B409D674-A324-42A6-A2D4-006B4DD221AE}"/>
    <dgm:cxn modelId="{5095E71F-3597-405D-8388-37AE3E5EDFA7}" type="presOf" srcId="{E8EBA839-1AAB-4866-9E06-F74908C5853D}" destId="{B8D2FE9C-91F3-4CDF-A108-232A1DEEF87D}" srcOrd="1" destOrd="0" presId="urn:microsoft.com/office/officeart/2005/8/layout/hierarchy3"/>
    <dgm:cxn modelId="{B8C7E68C-88B3-4CAA-B78D-EE4131C87146}" type="presOf" srcId="{A02C19C6-D734-402F-AA1B-AA09A721CF7E}" destId="{9E76088A-C12C-4CFC-9369-7BC17163C738}" srcOrd="0" destOrd="0" presId="urn:microsoft.com/office/officeart/2005/8/layout/hierarchy3"/>
    <dgm:cxn modelId="{B5872DFA-EB42-4E3C-96D8-01B7D0796EEA}" type="presParOf" srcId="{98B054FF-044B-413D-AD72-06238D42BC99}" destId="{B997144B-2FBC-4D17-A093-57355217DE31}" srcOrd="0" destOrd="0" presId="urn:microsoft.com/office/officeart/2005/8/layout/hierarchy3"/>
    <dgm:cxn modelId="{73236A35-78C2-4EB2-BD84-DDAE0A2AA52E}" type="presParOf" srcId="{B997144B-2FBC-4D17-A093-57355217DE31}" destId="{B56781F4-9AF6-4C9D-962A-BE28197661CC}" srcOrd="0" destOrd="0" presId="urn:microsoft.com/office/officeart/2005/8/layout/hierarchy3"/>
    <dgm:cxn modelId="{DDEE12D7-F463-4FC3-A5A5-BA9B808CE6A3}" type="presParOf" srcId="{B56781F4-9AF6-4C9D-962A-BE28197661CC}" destId="{ED1C0867-A3DC-4751-9482-45D61D8A53DC}" srcOrd="0" destOrd="0" presId="urn:microsoft.com/office/officeart/2005/8/layout/hierarchy3"/>
    <dgm:cxn modelId="{780CAD33-610E-46BB-94D3-6CADA6255401}" type="presParOf" srcId="{B56781F4-9AF6-4C9D-962A-BE28197661CC}" destId="{B8D2FE9C-91F3-4CDF-A108-232A1DEEF87D}" srcOrd="1" destOrd="0" presId="urn:microsoft.com/office/officeart/2005/8/layout/hierarchy3"/>
    <dgm:cxn modelId="{8895FE78-0C28-49BC-B29E-F83EBD48CDB7}" type="presParOf" srcId="{B997144B-2FBC-4D17-A093-57355217DE31}" destId="{BA91EF4D-47DB-46FC-9EBC-E0A1592DE95B}" srcOrd="1" destOrd="0" presId="urn:microsoft.com/office/officeart/2005/8/layout/hierarchy3"/>
    <dgm:cxn modelId="{9659DBBB-3DC3-4B51-9677-14D2EB0F1111}" type="presParOf" srcId="{BA91EF4D-47DB-46FC-9EBC-E0A1592DE95B}" destId="{0F4C8F09-3EA0-4C4C-8905-20E4CC94F62A}" srcOrd="0" destOrd="0" presId="urn:microsoft.com/office/officeart/2005/8/layout/hierarchy3"/>
    <dgm:cxn modelId="{4A5A80C6-96CD-4CD3-AE54-1FD04512384B}" type="presParOf" srcId="{BA91EF4D-47DB-46FC-9EBC-E0A1592DE95B}" destId="{AC4E4382-2264-4BF1-AD17-557B0346BDD1}" srcOrd="1" destOrd="0" presId="urn:microsoft.com/office/officeart/2005/8/layout/hierarchy3"/>
    <dgm:cxn modelId="{FD221C4B-51C1-4DD2-8CEA-F9BBCDC54098}" type="presParOf" srcId="{98B054FF-044B-413D-AD72-06238D42BC99}" destId="{2B4D5F1E-360B-4604-9F20-036EE2EA7B78}" srcOrd="1" destOrd="0" presId="urn:microsoft.com/office/officeart/2005/8/layout/hierarchy3"/>
    <dgm:cxn modelId="{DCCB1DD5-36B9-4A84-8865-CCD6E878CF22}" type="presParOf" srcId="{2B4D5F1E-360B-4604-9F20-036EE2EA7B78}" destId="{D146345B-8CBC-4B6F-AADB-919D70325D67}" srcOrd="0" destOrd="0" presId="urn:microsoft.com/office/officeart/2005/8/layout/hierarchy3"/>
    <dgm:cxn modelId="{80C0C221-7976-4374-AF94-2B3367AEF318}" type="presParOf" srcId="{D146345B-8CBC-4B6F-AADB-919D70325D67}" destId="{92EB22E0-80DD-4D18-A21E-98CE4F2C88EF}" srcOrd="0" destOrd="0" presId="urn:microsoft.com/office/officeart/2005/8/layout/hierarchy3"/>
    <dgm:cxn modelId="{A3787DB5-0AF5-48FD-8F10-F8C6F953CB0C}" type="presParOf" srcId="{D146345B-8CBC-4B6F-AADB-919D70325D67}" destId="{EC6EDBC0-DFAD-42C5-B2E3-8E46D87EE093}" srcOrd="1" destOrd="0" presId="urn:microsoft.com/office/officeart/2005/8/layout/hierarchy3"/>
    <dgm:cxn modelId="{C01B375E-B66C-4AB6-8199-A19B6F44461D}" type="presParOf" srcId="{2B4D5F1E-360B-4604-9F20-036EE2EA7B78}" destId="{DB11751F-9CBF-4BF4-BBE4-BE5E79EEA52E}" srcOrd="1" destOrd="0" presId="urn:microsoft.com/office/officeart/2005/8/layout/hierarchy3"/>
    <dgm:cxn modelId="{A16826D9-83B5-4DBC-9A21-6E7C4DD7BF9A}" type="presParOf" srcId="{DB11751F-9CBF-4BF4-BBE4-BE5E79EEA52E}" destId="{0DA58B77-2F54-4267-AE36-4E4DDE12FFE0}" srcOrd="0" destOrd="0" presId="urn:microsoft.com/office/officeart/2005/8/layout/hierarchy3"/>
    <dgm:cxn modelId="{8E218980-4162-4C48-8152-37B4DD729FC3}" type="presParOf" srcId="{DB11751F-9CBF-4BF4-BBE4-BE5E79EEA52E}" destId="{9E76088A-C12C-4CFC-9369-7BC17163C738}" srcOrd="1" destOrd="0" presId="urn:microsoft.com/office/officeart/2005/8/layout/hierarchy3"/>
    <dgm:cxn modelId="{13DBB103-7ECD-4D29-985F-3024F5CB7C69}" type="presParOf" srcId="{DB11751F-9CBF-4BF4-BBE4-BE5E79EEA52E}" destId="{EA274E51-E76B-4AC0-A3DA-FDFBD983A9D2}" srcOrd="2" destOrd="0" presId="urn:microsoft.com/office/officeart/2005/8/layout/hierarchy3"/>
    <dgm:cxn modelId="{F28BF568-FB2A-48D9-B902-9F8ECBFAD37D}" type="presParOf" srcId="{DB11751F-9CBF-4BF4-BBE4-BE5E79EEA52E}" destId="{B65E7865-26AF-420F-9773-92445CE37479}" srcOrd="3" destOrd="0" presId="urn:microsoft.com/office/officeart/2005/8/layout/hierarchy3"/>
    <dgm:cxn modelId="{8B6440CA-DEBD-4DA2-91B9-D7D35A2A2317}" type="presParOf" srcId="{98B054FF-044B-413D-AD72-06238D42BC99}" destId="{FE87CFFD-470A-4CBA-85F8-7EE66ACEC7D2}" srcOrd="2" destOrd="0" presId="urn:microsoft.com/office/officeart/2005/8/layout/hierarchy3"/>
    <dgm:cxn modelId="{E1CFBEE4-1BA4-4FDB-BFA9-FB79E2FCCE78}" type="presParOf" srcId="{FE87CFFD-470A-4CBA-85F8-7EE66ACEC7D2}" destId="{943AE746-9648-4C4B-86C3-2D35B058E304}" srcOrd="0" destOrd="0" presId="urn:microsoft.com/office/officeart/2005/8/layout/hierarchy3"/>
    <dgm:cxn modelId="{19AA5849-240B-4E3C-9B8F-A321E65F1C5C}" type="presParOf" srcId="{943AE746-9648-4C4B-86C3-2D35B058E304}" destId="{DA5496BB-D93C-4190-82E7-236E0ABDAEFC}" srcOrd="0" destOrd="0" presId="urn:microsoft.com/office/officeart/2005/8/layout/hierarchy3"/>
    <dgm:cxn modelId="{75F590E1-3C5C-45A5-9EE3-E5F7B1EF214D}" type="presParOf" srcId="{943AE746-9648-4C4B-86C3-2D35B058E304}" destId="{63BD4C43-5DB1-4577-A7A7-618A8BD92EF3}" srcOrd="1" destOrd="0" presId="urn:microsoft.com/office/officeart/2005/8/layout/hierarchy3"/>
    <dgm:cxn modelId="{B0A7FBC5-7708-4D12-A43A-9FA793417D41}" type="presParOf" srcId="{FE87CFFD-470A-4CBA-85F8-7EE66ACEC7D2}" destId="{95B768B0-C794-4F13-9644-563AA5E9A816}" srcOrd="1" destOrd="0" presId="urn:microsoft.com/office/officeart/2005/8/layout/hierarchy3"/>
    <dgm:cxn modelId="{3972337C-29CD-4D58-8E98-C329126B4BF0}" type="presParOf" srcId="{95B768B0-C794-4F13-9644-563AA5E9A816}" destId="{9184B6FD-0A6D-45DB-801A-96AB5A677E01}" srcOrd="0" destOrd="0" presId="urn:microsoft.com/office/officeart/2005/8/layout/hierarchy3"/>
    <dgm:cxn modelId="{943D3D02-121F-4BF1-998E-53575F2871BE}" type="presParOf" srcId="{95B768B0-C794-4F13-9644-563AA5E9A816}" destId="{63C76D3E-7776-45B7-B1CE-253A31E73B32}" srcOrd="1" destOrd="0" presId="urn:microsoft.com/office/officeart/2005/8/layout/hierarchy3"/>
    <dgm:cxn modelId="{78E1E00C-8AF9-4417-89E3-96C49AE94F5E}" type="presParOf" srcId="{95B768B0-C794-4F13-9644-563AA5E9A816}" destId="{DEB4D488-E174-442A-9BA2-27A93386602E}" srcOrd="2" destOrd="0" presId="urn:microsoft.com/office/officeart/2005/8/layout/hierarchy3"/>
    <dgm:cxn modelId="{8B8BAA25-9BAF-4E42-A529-E0C85CB3886A}" type="presParOf" srcId="{95B768B0-C794-4F13-9644-563AA5E9A816}" destId="{05A42D60-E976-4B6D-BD39-5A7DF466FCD0}" srcOrd="3" destOrd="0" presId="urn:microsoft.com/office/officeart/2005/8/layout/hierarchy3"/>
    <dgm:cxn modelId="{9A9777F3-1120-4277-B7F2-158905B00F63}" type="presParOf" srcId="{95B768B0-C794-4F13-9644-563AA5E9A816}" destId="{2D964582-4258-4A95-8B82-C526153D0985}" srcOrd="4" destOrd="0" presId="urn:microsoft.com/office/officeart/2005/8/layout/hierarchy3"/>
    <dgm:cxn modelId="{98EEFDC2-DA84-434D-919C-25EE9ACBF91F}" type="presParOf" srcId="{95B768B0-C794-4F13-9644-563AA5E9A816}" destId="{F7D202E0-A62A-457A-AB46-E30825ED9AD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6D369F8-8956-48C9-9DDE-A749A1717FF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8720F2-28DE-4988-84FA-B28021D54473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模型方面改进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3D05177B-174A-48A0-9802-EB1A50E1D91A}" type="parTrans" cxnId="{B4EF7382-DFEF-4651-B93F-DAB215DAEC4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DAC74E7-C4FD-4C64-A86B-EBD24813C8AB}" type="sibTrans" cxnId="{B4EF7382-DFEF-4651-B93F-DAB215DAEC4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02C19C6-D734-402F-AA1B-AA09A721CF7E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改进目标函数，尝试</a:t>
          </a:r>
          <a:r>
            <a:rPr lang="en-US" altLang="zh-CN" sz="1300" dirty="0" smtClean="0">
              <a:solidFill>
                <a:schemeClr val="tx1"/>
              </a:solidFill>
            </a:rPr>
            <a:t>VAE-GAN</a:t>
          </a:r>
          <a:r>
            <a:rPr lang="zh-CN" altLang="en-US" sz="1300" dirty="0" smtClean="0">
              <a:solidFill>
                <a:schemeClr val="tx1"/>
              </a:solidFill>
            </a:rPr>
            <a:t>或推荐的其它方式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BF5F1033-0300-4A16-B73E-5B52E886B9DB}" type="parTrans" cxnId="{B943EB5C-33D3-4362-B9D9-478383EC4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ECD6CC4-90C4-4D76-8D56-D7C24D7EBD21}" type="sibTrans" cxnId="{B943EB5C-33D3-4362-B9D9-478383EC483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6DB16BD-C1E5-4AC3-8DC4-053CBA92C752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评价细化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94AFDE5A-E422-421A-B898-DEABED0A2B39}" type="parTrans" cxnId="{2D0B8A1E-99D8-48E6-BECB-AA839B9F01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57BFCCB-E713-4104-A0A4-33EB77A62A29}" type="sibTrans" cxnId="{2D0B8A1E-99D8-48E6-BECB-AA839B9F017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1A1B33A-5FDF-494E-849D-0E882005843D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分析并可视化</a:t>
          </a:r>
          <a:r>
            <a:rPr lang="en-US" altLang="zh-CN" sz="1300" dirty="0" smtClean="0">
              <a:solidFill>
                <a:schemeClr val="tx1"/>
              </a:solidFill>
            </a:rPr>
            <a:t>latent</a:t>
          </a:r>
          <a:r>
            <a:rPr lang="zh-CN" altLang="en-US" sz="1300" dirty="0" smtClean="0">
              <a:solidFill>
                <a:schemeClr val="tx1"/>
              </a:solidFill>
            </a:rPr>
            <a:t>空间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2A19375D-3F18-4117-B1F0-B8473FF816F4}" type="parTrans" cxnId="{60820501-E9C3-4A4F-8863-B1F3D62127D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409D674-A324-42A6-A2D4-006B4DD221AE}" type="sibTrans" cxnId="{60820501-E9C3-4A4F-8863-B1F3D62127D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9F27A3C-29E7-4C3C-A4C2-89BF31A1D4E2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结合已知机制</a:t>
          </a:r>
          <a:r>
            <a:rPr lang="en-US" altLang="zh-CN" sz="1300" dirty="0" smtClean="0">
              <a:solidFill>
                <a:schemeClr val="tx1"/>
              </a:solidFill>
            </a:rPr>
            <a:t>/</a:t>
          </a:r>
          <a:r>
            <a:rPr lang="zh-CN" altLang="en-US" sz="1300" dirty="0" smtClean="0">
              <a:solidFill>
                <a:schemeClr val="tx1"/>
              </a:solidFill>
            </a:rPr>
            <a:t>靶点小分子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512CEBE6-7C0F-44CA-86A5-F0EC275E2A7C}" type="parTrans" cxnId="{B93DFD9D-5808-4A22-A5FB-45BFAD63813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7A72120-0F58-46E9-9DF5-1DF75197852E}" type="sibTrans" cxnId="{B93DFD9D-5808-4A22-A5FB-45BFAD63813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4D2B735-A291-49B0-932F-34DD71C1E623}">
      <dgm:prSet phldrT="[文本]" custT="1"/>
      <dgm:spPr>
        <a:blipFill>
          <a:blip xmlns:r="http://schemas.openxmlformats.org/officeDocument/2006/relationships" r:embed="rId1"/>
          <a:stretch>
            <a:fillRect r="-427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86D00EC2-047C-4F45-B830-24234C16F2AE}" type="parTrans" cxnId="{A1C2C084-9685-43CD-B9C9-43170F9D45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B679740-DD99-4CAA-95AB-E6381EE2E421}" type="sibTrans" cxnId="{A1C2C084-9685-43CD-B9C9-43170F9D45C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8EBA839-1AAB-4866-9E06-F74908C5853D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</a:rPr>
            <a:t>数据工程</a:t>
          </a:r>
          <a:endParaRPr lang="zh-CN" altLang="en-US" sz="1800" b="1" dirty="0">
            <a:solidFill>
              <a:schemeClr val="tx1"/>
            </a:solidFill>
          </a:endParaRPr>
        </a:p>
      </dgm:t>
    </dgm:pt>
    <dgm:pt modelId="{44942F02-C5C8-49B2-B42B-0F15218FC150}" type="parTrans" cxnId="{3E717915-45F6-415D-BD79-D285C46670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87466CB-44D6-4BBE-AC42-E56FF281600D}" type="sibTrans" cxnId="{3E717915-45F6-415D-BD79-D285C46670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D75CFC7-A9AB-435D-8501-6F19254B655E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rgbClr val="FF0000"/>
              </a:solidFill>
            </a:rPr>
            <a:t>整合</a:t>
          </a:r>
          <a:r>
            <a:rPr lang="en-US" altLang="zh-CN" sz="1300" dirty="0" smtClean="0">
              <a:solidFill>
                <a:srgbClr val="FF0000"/>
              </a:solidFill>
            </a:rPr>
            <a:t>L1000</a:t>
          </a:r>
          <a:r>
            <a:rPr lang="zh-CN" altLang="en-US" sz="1300" dirty="0" smtClean="0">
              <a:solidFill>
                <a:srgbClr val="FF0000"/>
              </a:solidFill>
            </a:rPr>
            <a:t>数据与其它转录组数据</a:t>
          </a:r>
          <a:r>
            <a:rPr lang="en-US" altLang="zh-CN" sz="1300" dirty="0" smtClean="0">
              <a:solidFill>
                <a:srgbClr val="FF0000"/>
              </a:solidFill>
            </a:rPr>
            <a:t>(</a:t>
          </a:r>
          <a:r>
            <a:rPr lang="zh-CN" altLang="en-US" sz="1300" dirty="0" smtClean="0">
              <a:solidFill>
                <a:srgbClr val="FF0000"/>
              </a:solidFill>
            </a:rPr>
            <a:t>如单细胞转录组</a:t>
          </a:r>
          <a:r>
            <a:rPr lang="en-US" altLang="zh-CN" sz="1300" dirty="0" smtClean="0">
              <a:solidFill>
                <a:srgbClr val="FF0000"/>
              </a:solidFill>
            </a:rPr>
            <a:t>)</a:t>
          </a:r>
          <a:endParaRPr lang="zh-CN" altLang="en-US" sz="1300" b="1" dirty="0">
            <a:solidFill>
              <a:srgbClr val="FF0000"/>
            </a:solidFill>
          </a:endParaRPr>
        </a:p>
      </dgm:t>
    </dgm:pt>
    <dgm:pt modelId="{B7360D55-78A8-4F9D-BF0A-F4092FCC443B}" type="parTrans" cxnId="{ECAF69D2-998E-4DD0-9727-FBC50BAA85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5A4428-BD9D-4EE8-B8EA-15F0898DACA1}" type="sibTrans" cxnId="{ECAF69D2-998E-4DD0-9727-FBC50BAA85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2FB0162-F21A-4A28-A8C5-7B1D2DA37D69}">
      <dgm:prSet phldrT="[文本]" custT="1"/>
      <dgm:spPr/>
      <dgm:t>
        <a:bodyPr/>
        <a:lstStyle/>
        <a:p>
          <a:r>
            <a:rPr lang="zh-CN" altLang="en-US" sz="1300" dirty="0" smtClean="0">
              <a:solidFill>
                <a:schemeClr val="tx1"/>
              </a:solidFill>
            </a:rPr>
            <a:t>目前量化差异表达预测准确性的指标尚不完善</a:t>
          </a:r>
          <a:endParaRPr lang="zh-CN" altLang="en-US" sz="1300" dirty="0">
            <a:solidFill>
              <a:schemeClr val="tx1"/>
            </a:solidFill>
          </a:endParaRPr>
        </a:p>
      </dgm:t>
    </dgm:pt>
    <dgm:pt modelId="{F0599593-8BDC-491B-A2C2-44706461EB84}" type="parTrans" cxnId="{8F1AE4EA-D605-4B99-99FA-ABC9A22E73F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E09D1D0-BD5A-4323-B76D-CFAF3FBC5C75}" type="sibTrans" cxnId="{8F1AE4EA-D605-4B99-99FA-ABC9A22E73F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B054FF-044B-413D-AD72-06238D42BC99}" type="pres">
      <dgm:prSet presAssocID="{96D369F8-8956-48C9-9DDE-A749A1717FF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997144B-2FBC-4D17-A093-57355217DE31}" type="pres">
      <dgm:prSet presAssocID="{E8EBA839-1AAB-4866-9E06-F74908C5853D}" presName="root" presStyleCnt="0"/>
      <dgm:spPr/>
    </dgm:pt>
    <dgm:pt modelId="{B56781F4-9AF6-4C9D-962A-BE28197661CC}" type="pres">
      <dgm:prSet presAssocID="{E8EBA839-1AAB-4866-9E06-F74908C5853D}" presName="rootComposite" presStyleCnt="0"/>
      <dgm:spPr/>
    </dgm:pt>
    <dgm:pt modelId="{ED1C0867-A3DC-4751-9482-45D61D8A53DC}" type="pres">
      <dgm:prSet presAssocID="{E8EBA839-1AAB-4866-9E06-F74908C5853D}" presName="rootText" presStyleLbl="node1" presStyleIdx="0" presStyleCnt="3"/>
      <dgm:spPr/>
      <dgm:t>
        <a:bodyPr/>
        <a:lstStyle/>
        <a:p>
          <a:endParaRPr lang="zh-CN" altLang="en-US"/>
        </a:p>
      </dgm:t>
    </dgm:pt>
    <dgm:pt modelId="{B8D2FE9C-91F3-4CDF-A108-232A1DEEF87D}" type="pres">
      <dgm:prSet presAssocID="{E8EBA839-1AAB-4866-9E06-F74908C5853D}" presName="rootConnector" presStyleLbl="node1" presStyleIdx="0" presStyleCnt="3"/>
      <dgm:spPr/>
      <dgm:t>
        <a:bodyPr/>
        <a:lstStyle/>
        <a:p>
          <a:endParaRPr lang="zh-CN" altLang="en-US"/>
        </a:p>
      </dgm:t>
    </dgm:pt>
    <dgm:pt modelId="{BA91EF4D-47DB-46FC-9EBC-E0A1592DE95B}" type="pres">
      <dgm:prSet presAssocID="{E8EBA839-1AAB-4866-9E06-F74908C5853D}" presName="childShape" presStyleCnt="0"/>
      <dgm:spPr/>
    </dgm:pt>
    <dgm:pt modelId="{0F4C8F09-3EA0-4C4C-8905-20E4CC94F62A}" type="pres">
      <dgm:prSet presAssocID="{B7360D55-78A8-4F9D-BF0A-F4092FCC443B}" presName="Name13" presStyleLbl="parChTrans1D2" presStyleIdx="0" presStyleCnt="6"/>
      <dgm:spPr/>
    </dgm:pt>
    <dgm:pt modelId="{AC4E4382-2264-4BF1-AD17-557B0346BDD1}" type="pres">
      <dgm:prSet presAssocID="{6D75CFC7-A9AB-435D-8501-6F19254B655E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D5F1E-360B-4604-9F20-036EE2EA7B78}" type="pres">
      <dgm:prSet presAssocID="{668720F2-28DE-4988-84FA-B28021D54473}" presName="root" presStyleCnt="0"/>
      <dgm:spPr/>
    </dgm:pt>
    <dgm:pt modelId="{D146345B-8CBC-4B6F-AADB-919D70325D67}" type="pres">
      <dgm:prSet presAssocID="{668720F2-28DE-4988-84FA-B28021D54473}" presName="rootComposite" presStyleCnt="0"/>
      <dgm:spPr/>
    </dgm:pt>
    <dgm:pt modelId="{92EB22E0-80DD-4D18-A21E-98CE4F2C88EF}" type="pres">
      <dgm:prSet presAssocID="{668720F2-28DE-4988-84FA-B28021D54473}" presName="rootText" presStyleLbl="node1" presStyleIdx="1" presStyleCnt="3"/>
      <dgm:spPr/>
      <dgm:t>
        <a:bodyPr/>
        <a:lstStyle/>
        <a:p>
          <a:endParaRPr lang="zh-CN" altLang="en-US"/>
        </a:p>
      </dgm:t>
    </dgm:pt>
    <dgm:pt modelId="{EC6EDBC0-DFAD-42C5-B2E3-8E46D87EE093}" type="pres">
      <dgm:prSet presAssocID="{668720F2-28DE-4988-84FA-B28021D54473}" presName="rootConnector" presStyleLbl="node1" presStyleIdx="1" presStyleCnt="3"/>
      <dgm:spPr/>
      <dgm:t>
        <a:bodyPr/>
        <a:lstStyle/>
        <a:p>
          <a:endParaRPr lang="zh-CN" altLang="en-US"/>
        </a:p>
      </dgm:t>
    </dgm:pt>
    <dgm:pt modelId="{DB11751F-9CBF-4BF4-BBE4-BE5E79EEA52E}" type="pres">
      <dgm:prSet presAssocID="{668720F2-28DE-4988-84FA-B28021D54473}" presName="childShape" presStyleCnt="0"/>
      <dgm:spPr/>
    </dgm:pt>
    <dgm:pt modelId="{0DA58B77-2F54-4267-AE36-4E4DDE12FFE0}" type="pres">
      <dgm:prSet presAssocID="{BF5F1033-0300-4A16-B73E-5B52E886B9DB}" presName="Name13" presStyleLbl="parChTrans1D2" presStyleIdx="1" presStyleCnt="6"/>
      <dgm:spPr/>
      <dgm:t>
        <a:bodyPr/>
        <a:lstStyle/>
        <a:p>
          <a:endParaRPr lang="zh-CN" altLang="en-US"/>
        </a:p>
      </dgm:t>
    </dgm:pt>
    <dgm:pt modelId="{9E76088A-C12C-4CFC-9369-7BC17163C738}" type="pres">
      <dgm:prSet presAssocID="{A02C19C6-D734-402F-AA1B-AA09A721CF7E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274E51-E76B-4AC0-A3DA-FDFBD983A9D2}" type="pres">
      <dgm:prSet presAssocID="{86D00EC2-047C-4F45-B830-24234C16F2AE}" presName="Name13" presStyleLbl="parChTrans1D2" presStyleIdx="2" presStyleCnt="6"/>
      <dgm:spPr/>
      <dgm:t>
        <a:bodyPr/>
        <a:lstStyle/>
        <a:p>
          <a:endParaRPr lang="zh-CN" altLang="en-US"/>
        </a:p>
      </dgm:t>
    </dgm:pt>
    <dgm:pt modelId="{B65E7865-26AF-420F-9773-92445CE37479}" type="pres">
      <dgm:prSet presAssocID="{14D2B735-A291-49B0-932F-34DD71C1E623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87CFFD-470A-4CBA-85F8-7EE66ACEC7D2}" type="pres">
      <dgm:prSet presAssocID="{B6DB16BD-C1E5-4AC3-8DC4-053CBA92C752}" presName="root" presStyleCnt="0"/>
      <dgm:spPr/>
    </dgm:pt>
    <dgm:pt modelId="{943AE746-9648-4C4B-86C3-2D35B058E304}" type="pres">
      <dgm:prSet presAssocID="{B6DB16BD-C1E5-4AC3-8DC4-053CBA92C752}" presName="rootComposite" presStyleCnt="0"/>
      <dgm:spPr/>
    </dgm:pt>
    <dgm:pt modelId="{DA5496BB-D93C-4190-82E7-236E0ABDAEFC}" type="pres">
      <dgm:prSet presAssocID="{B6DB16BD-C1E5-4AC3-8DC4-053CBA92C752}" presName="rootText" presStyleLbl="node1" presStyleIdx="2" presStyleCnt="3"/>
      <dgm:spPr/>
      <dgm:t>
        <a:bodyPr/>
        <a:lstStyle/>
        <a:p>
          <a:endParaRPr lang="zh-CN" altLang="en-US"/>
        </a:p>
      </dgm:t>
    </dgm:pt>
    <dgm:pt modelId="{63BD4C43-5DB1-4577-A7A7-618A8BD92EF3}" type="pres">
      <dgm:prSet presAssocID="{B6DB16BD-C1E5-4AC3-8DC4-053CBA92C752}" presName="rootConnector" presStyleLbl="node1" presStyleIdx="2" presStyleCnt="3"/>
      <dgm:spPr/>
      <dgm:t>
        <a:bodyPr/>
        <a:lstStyle/>
        <a:p>
          <a:endParaRPr lang="zh-CN" altLang="en-US"/>
        </a:p>
      </dgm:t>
    </dgm:pt>
    <dgm:pt modelId="{95B768B0-C794-4F13-9644-563AA5E9A816}" type="pres">
      <dgm:prSet presAssocID="{B6DB16BD-C1E5-4AC3-8DC4-053CBA92C752}" presName="childShape" presStyleCnt="0"/>
      <dgm:spPr/>
    </dgm:pt>
    <dgm:pt modelId="{9184B6FD-0A6D-45DB-801A-96AB5A677E01}" type="pres">
      <dgm:prSet presAssocID="{F0599593-8BDC-491B-A2C2-44706461EB84}" presName="Name13" presStyleLbl="parChTrans1D2" presStyleIdx="3" presStyleCnt="6"/>
      <dgm:spPr/>
    </dgm:pt>
    <dgm:pt modelId="{63C76D3E-7776-45B7-B1CE-253A31E73B32}" type="pres">
      <dgm:prSet presAssocID="{32FB0162-F21A-4A28-A8C5-7B1D2DA37D69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B4D488-E174-442A-9BA2-27A93386602E}" type="pres">
      <dgm:prSet presAssocID="{2A19375D-3F18-4117-B1F0-B8473FF816F4}" presName="Name13" presStyleLbl="parChTrans1D2" presStyleIdx="4" presStyleCnt="6"/>
      <dgm:spPr/>
      <dgm:t>
        <a:bodyPr/>
        <a:lstStyle/>
        <a:p>
          <a:endParaRPr lang="zh-CN" altLang="en-US"/>
        </a:p>
      </dgm:t>
    </dgm:pt>
    <dgm:pt modelId="{05A42D60-E976-4B6D-BD39-5A7DF466FCD0}" type="pres">
      <dgm:prSet presAssocID="{91A1B33A-5FDF-494E-849D-0E882005843D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964582-4258-4A95-8B82-C526153D0985}" type="pres">
      <dgm:prSet presAssocID="{512CEBE6-7C0F-44CA-86A5-F0EC275E2A7C}" presName="Name13" presStyleLbl="parChTrans1D2" presStyleIdx="5" presStyleCnt="6"/>
      <dgm:spPr/>
      <dgm:t>
        <a:bodyPr/>
        <a:lstStyle/>
        <a:p>
          <a:endParaRPr lang="zh-CN" altLang="en-US"/>
        </a:p>
      </dgm:t>
    </dgm:pt>
    <dgm:pt modelId="{F7D202E0-A62A-457A-AB46-E30825ED9AD9}" type="pres">
      <dgm:prSet presAssocID="{49F27A3C-29E7-4C3C-A4C2-89BF31A1D4E2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0F10FB-6D4A-4C10-B85E-F3504C59B648}" type="presOf" srcId="{2A19375D-3F18-4117-B1F0-B8473FF816F4}" destId="{DEB4D488-E174-442A-9BA2-27A93386602E}" srcOrd="0" destOrd="0" presId="urn:microsoft.com/office/officeart/2005/8/layout/hierarchy3"/>
    <dgm:cxn modelId="{A1C2C084-9685-43CD-B9C9-43170F9D45CA}" srcId="{668720F2-28DE-4988-84FA-B28021D54473}" destId="{14D2B735-A291-49B0-932F-34DD71C1E623}" srcOrd="1" destOrd="0" parTransId="{86D00EC2-047C-4F45-B830-24234C16F2AE}" sibTransId="{5B679740-DD99-4CAA-95AB-E6381EE2E421}"/>
    <dgm:cxn modelId="{3E717915-45F6-415D-BD79-D285C46670FE}" srcId="{96D369F8-8956-48C9-9DDE-A749A1717FFD}" destId="{E8EBA839-1AAB-4866-9E06-F74908C5853D}" srcOrd="0" destOrd="0" parTransId="{44942F02-C5C8-49B2-B42B-0F15218FC150}" sibTransId="{D87466CB-44D6-4BBE-AC42-E56FF281600D}"/>
    <dgm:cxn modelId="{259277F0-6492-45FF-9D2C-7D34951DBD39}" type="presOf" srcId="{668720F2-28DE-4988-84FA-B28021D54473}" destId="{EC6EDBC0-DFAD-42C5-B2E3-8E46D87EE093}" srcOrd="1" destOrd="0" presId="urn:microsoft.com/office/officeart/2005/8/layout/hierarchy3"/>
    <dgm:cxn modelId="{8F1AE4EA-D605-4B99-99FA-ABC9A22E73F4}" srcId="{B6DB16BD-C1E5-4AC3-8DC4-053CBA92C752}" destId="{32FB0162-F21A-4A28-A8C5-7B1D2DA37D69}" srcOrd="0" destOrd="0" parTransId="{F0599593-8BDC-491B-A2C2-44706461EB84}" sibTransId="{7E09D1D0-BD5A-4323-B76D-CFAF3FBC5C75}"/>
    <dgm:cxn modelId="{226B99E1-9F65-4808-B3EF-18751A83B527}" type="presOf" srcId="{32FB0162-F21A-4A28-A8C5-7B1D2DA37D69}" destId="{63C76D3E-7776-45B7-B1CE-253A31E73B32}" srcOrd="0" destOrd="0" presId="urn:microsoft.com/office/officeart/2005/8/layout/hierarchy3"/>
    <dgm:cxn modelId="{C20AC07B-136F-4EB2-871D-7EFA9AD6A8A4}" type="presOf" srcId="{14D2B735-A291-49B0-932F-34DD71C1E623}" destId="{B65E7865-26AF-420F-9773-92445CE37479}" srcOrd="0" destOrd="0" presId="urn:microsoft.com/office/officeart/2005/8/layout/hierarchy3"/>
    <dgm:cxn modelId="{9CAA2E91-E181-4859-84E4-59104F41BA93}" type="presOf" srcId="{512CEBE6-7C0F-44CA-86A5-F0EC275E2A7C}" destId="{2D964582-4258-4A95-8B82-C526153D0985}" srcOrd="0" destOrd="0" presId="urn:microsoft.com/office/officeart/2005/8/layout/hierarchy3"/>
    <dgm:cxn modelId="{A50AFA27-5928-409D-9480-47B5DB0B054F}" type="presOf" srcId="{B6DB16BD-C1E5-4AC3-8DC4-053CBA92C752}" destId="{DA5496BB-D93C-4190-82E7-236E0ABDAEFC}" srcOrd="0" destOrd="0" presId="urn:microsoft.com/office/officeart/2005/8/layout/hierarchy3"/>
    <dgm:cxn modelId="{5095E71F-3597-405D-8388-37AE3E5EDFA7}" type="presOf" srcId="{E8EBA839-1AAB-4866-9E06-F74908C5853D}" destId="{B8D2FE9C-91F3-4CDF-A108-232A1DEEF87D}" srcOrd="1" destOrd="0" presId="urn:microsoft.com/office/officeart/2005/8/layout/hierarchy3"/>
    <dgm:cxn modelId="{090C0EF0-15CA-4EAC-BD74-5ECE224067AF}" type="presOf" srcId="{6D75CFC7-A9AB-435D-8501-6F19254B655E}" destId="{AC4E4382-2264-4BF1-AD17-557B0346BDD1}" srcOrd="0" destOrd="0" presId="urn:microsoft.com/office/officeart/2005/8/layout/hierarchy3"/>
    <dgm:cxn modelId="{ECAF69D2-998E-4DD0-9727-FBC50BAA8511}" srcId="{E8EBA839-1AAB-4866-9E06-F74908C5853D}" destId="{6D75CFC7-A9AB-435D-8501-6F19254B655E}" srcOrd="0" destOrd="0" parTransId="{B7360D55-78A8-4F9D-BF0A-F4092FCC443B}" sibTransId="{325A4428-BD9D-4EE8-B8EA-15F0898DACA1}"/>
    <dgm:cxn modelId="{2D0B8A1E-99D8-48E6-BECB-AA839B9F017E}" srcId="{96D369F8-8956-48C9-9DDE-A749A1717FFD}" destId="{B6DB16BD-C1E5-4AC3-8DC4-053CBA92C752}" srcOrd="2" destOrd="0" parTransId="{94AFDE5A-E422-421A-B898-DEABED0A2B39}" sibTransId="{D57BFCCB-E713-4104-A0A4-33EB77A62A29}"/>
    <dgm:cxn modelId="{B93DFD9D-5808-4A22-A5FB-45BFAD638136}" srcId="{B6DB16BD-C1E5-4AC3-8DC4-053CBA92C752}" destId="{49F27A3C-29E7-4C3C-A4C2-89BF31A1D4E2}" srcOrd="2" destOrd="0" parTransId="{512CEBE6-7C0F-44CA-86A5-F0EC275E2A7C}" sibTransId="{27A72120-0F58-46E9-9DF5-1DF75197852E}"/>
    <dgm:cxn modelId="{B4EF7382-DFEF-4651-B93F-DAB215DAEC4D}" srcId="{96D369F8-8956-48C9-9DDE-A749A1717FFD}" destId="{668720F2-28DE-4988-84FA-B28021D54473}" srcOrd="1" destOrd="0" parTransId="{3D05177B-174A-48A0-9802-EB1A50E1D91A}" sibTransId="{7DAC74E7-C4FD-4C64-A86B-EBD24813C8AB}"/>
    <dgm:cxn modelId="{76FFF6A8-E9EE-49A7-BC7E-909C8CFC15F3}" type="presOf" srcId="{96D369F8-8956-48C9-9DDE-A749A1717FFD}" destId="{98B054FF-044B-413D-AD72-06238D42BC99}" srcOrd="0" destOrd="0" presId="urn:microsoft.com/office/officeart/2005/8/layout/hierarchy3"/>
    <dgm:cxn modelId="{60820501-E9C3-4A4F-8863-B1F3D62127D9}" srcId="{B6DB16BD-C1E5-4AC3-8DC4-053CBA92C752}" destId="{91A1B33A-5FDF-494E-849D-0E882005843D}" srcOrd="1" destOrd="0" parTransId="{2A19375D-3F18-4117-B1F0-B8473FF816F4}" sibTransId="{B409D674-A324-42A6-A2D4-006B4DD221AE}"/>
    <dgm:cxn modelId="{69D698C5-3D60-4042-9339-FE715BCC870D}" type="presOf" srcId="{86D00EC2-047C-4F45-B830-24234C16F2AE}" destId="{EA274E51-E76B-4AC0-A3DA-FDFBD983A9D2}" srcOrd="0" destOrd="0" presId="urn:microsoft.com/office/officeart/2005/8/layout/hierarchy3"/>
    <dgm:cxn modelId="{330DD841-5713-475C-A021-B6C98971B451}" type="presOf" srcId="{91A1B33A-5FDF-494E-849D-0E882005843D}" destId="{05A42D60-E976-4B6D-BD39-5A7DF466FCD0}" srcOrd="0" destOrd="0" presId="urn:microsoft.com/office/officeart/2005/8/layout/hierarchy3"/>
    <dgm:cxn modelId="{F05FF2CA-C75D-4681-85FC-9762D21C41BE}" type="presOf" srcId="{49F27A3C-29E7-4C3C-A4C2-89BF31A1D4E2}" destId="{F7D202E0-A62A-457A-AB46-E30825ED9AD9}" srcOrd="0" destOrd="0" presId="urn:microsoft.com/office/officeart/2005/8/layout/hierarchy3"/>
    <dgm:cxn modelId="{B943EB5C-33D3-4362-B9D9-478383EC4834}" srcId="{668720F2-28DE-4988-84FA-B28021D54473}" destId="{A02C19C6-D734-402F-AA1B-AA09A721CF7E}" srcOrd="0" destOrd="0" parTransId="{BF5F1033-0300-4A16-B73E-5B52E886B9DB}" sibTransId="{7ECD6CC4-90C4-4D76-8D56-D7C24D7EBD21}"/>
    <dgm:cxn modelId="{0C992AD6-F524-4CD2-9810-B664AFC19F89}" type="presOf" srcId="{B7360D55-78A8-4F9D-BF0A-F4092FCC443B}" destId="{0F4C8F09-3EA0-4C4C-8905-20E4CC94F62A}" srcOrd="0" destOrd="0" presId="urn:microsoft.com/office/officeart/2005/8/layout/hierarchy3"/>
    <dgm:cxn modelId="{4E6676C3-D289-4B26-8A1E-72CA81EB12BB}" type="presOf" srcId="{F0599593-8BDC-491B-A2C2-44706461EB84}" destId="{9184B6FD-0A6D-45DB-801A-96AB5A677E01}" srcOrd="0" destOrd="0" presId="urn:microsoft.com/office/officeart/2005/8/layout/hierarchy3"/>
    <dgm:cxn modelId="{062BC1B9-D445-4928-B6EF-BA3A9212AF3D}" type="presOf" srcId="{668720F2-28DE-4988-84FA-B28021D54473}" destId="{92EB22E0-80DD-4D18-A21E-98CE4F2C88EF}" srcOrd="0" destOrd="0" presId="urn:microsoft.com/office/officeart/2005/8/layout/hierarchy3"/>
    <dgm:cxn modelId="{AFD0C823-1E00-4AF5-9557-8F671C868A6B}" type="presOf" srcId="{BF5F1033-0300-4A16-B73E-5B52E886B9DB}" destId="{0DA58B77-2F54-4267-AE36-4E4DDE12FFE0}" srcOrd="0" destOrd="0" presId="urn:microsoft.com/office/officeart/2005/8/layout/hierarchy3"/>
    <dgm:cxn modelId="{FD781D12-23B3-4E75-A3D8-915993F7C414}" type="presOf" srcId="{B6DB16BD-C1E5-4AC3-8DC4-053CBA92C752}" destId="{63BD4C43-5DB1-4577-A7A7-618A8BD92EF3}" srcOrd="1" destOrd="0" presId="urn:microsoft.com/office/officeart/2005/8/layout/hierarchy3"/>
    <dgm:cxn modelId="{B8C7E68C-88B3-4CAA-B78D-EE4131C87146}" type="presOf" srcId="{A02C19C6-D734-402F-AA1B-AA09A721CF7E}" destId="{9E76088A-C12C-4CFC-9369-7BC17163C738}" srcOrd="0" destOrd="0" presId="urn:microsoft.com/office/officeart/2005/8/layout/hierarchy3"/>
    <dgm:cxn modelId="{0CB1EC94-F533-44D5-B20F-2ACCFD3ABBC3}" type="presOf" srcId="{E8EBA839-1AAB-4866-9E06-F74908C5853D}" destId="{ED1C0867-A3DC-4751-9482-45D61D8A53DC}" srcOrd="0" destOrd="0" presId="urn:microsoft.com/office/officeart/2005/8/layout/hierarchy3"/>
    <dgm:cxn modelId="{B5872DFA-EB42-4E3C-96D8-01B7D0796EEA}" type="presParOf" srcId="{98B054FF-044B-413D-AD72-06238D42BC99}" destId="{B997144B-2FBC-4D17-A093-57355217DE31}" srcOrd="0" destOrd="0" presId="urn:microsoft.com/office/officeart/2005/8/layout/hierarchy3"/>
    <dgm:cxn modelId="{73236A35-78C2-4EB2-BD84-DDAE0A2AA52E}" type="presParOf" srcId="{B997144B-2FBC-4D17-A093-57355217DE31}" destId="{B56781F4-9AF6-4C9D-962A-BE28197661CC}" srcOrd="0" destOrd="0" presId="urn:microsoft.com/office/officeart/2005/8/layout/hierarchy3"/>
    <dgm:cxn modelId="{DDEE12D7-F463-4FC3-A5A5-BA9B808CE6A3}" type="presParOf" srcId="{B56781F4-9AF6-4C9D-962A-BE28197661CC}" destId="{ED1C0867-A3DC-4751-9482-45D61D8A53DC}" srcOrd="0" destOrd="0" presId="urn:microsoft.com/office/officeart/2005/8/layout/hierarchy3"/>
    <dgm:cxn modelId="{780CAD33-610E-46BB-94D3-6CADA6255401}" type="presParOf" srcId="{B56781F4-9AF6-4C9D-962A-BE28197661CC}" destId="{B8D2FE9C-91F3-4CDF-A108-232A1DEEF87D}" srcOrd="1" destOrd="0" presId="urn:microsoft.com/office/officeart/2005/8/layout/hierarchy3"/>
    <dgm:cxn modelId="{8895FE78-0C28-49BC-B29E-F83EBD48CDB7}" type="presParOf" srcId="{B997144B-2FBC-4D17-A093-57355217DE31}" destId="{BA91EF4D-47DB-46FC-9EBC-E0A1592DE95B}" srcOrd="1" destOrd="0" presId="urn:microsoft.com/office/officeart/2005/8/layout/hierarchy3"/>
    <dgm:cxn modelId="{9659DBBB-3DC3-4B51-9677-14D2EB0F1111}" type="presParOf" srcId="{BA91EF4D-47DB-46FC-9EBC-E0A1592DE95B}" destId="{0F4C8F09-3EA0-4C4C-8905-20E4CC94F62A}" srcOrd="0" destOrd="0" presId="urn:microsoft.com/office/officeart/2005/8/layout/hierarchy3"/>
    <dgm:cxn modelId="{4A5A80C6-96CD-4CD3-AE54-1FD04512384B}" type="presParOf" srcId="{BA91EF4D-47DB-46FC-9EBC-E0A1592DE95B}" destId="{AC4E4382-2264-4BF1-AD17-557B0346BDD1}" srcOrd="1" destOrd="0" presId="urn:microsoft.com/office/officeart/2005/8/layout/hierarchy3"/>
    <dgm:cxn modelId="{FD221C4B-51C1-4DD2-8CEA-F9BBCDC54098}" type="presParOf" srcId="{98B054FF-044B-413D-AD72-06238D42BC99}" destId="{2B4D5F1E-360B-4604-9F20-036EE2EA7B78}" srcOrd="1" destOrd="0" presId="urn:microsoft.com/office/officeart/2005/8/layout/hierarchy3"/>
    <dgm:cxn modelId="{DCCB1DD5-36B9-4A84-8865-CCD6E878CF22}" type="presParOf" srcId="{2B4D5F1E-360B-4604-9F20-036EE2EA7B78}" destId="{D146345B-8CBC-4B6F-AADB-919D70325D67}" srcOrd="0" destOrd="0" presId="urn:microsoft.com/office/officeart/2005/8/layout/hierarchy3"/>
    <dgm:cxn modelId="{80C0C221-7976-4374-AF94-2B3367AEF318}" type="presParOf" srcId="{D146345B-8CBC-4B6F-AADB-919D70325D67}" destId="{92EB22E0-80DD-4D18-A21E-98CE4F2C88EF}" srcOrd="0" destOrd="0" presId="urn:microsoft.com/office/officeart/2005/8/layout/hierarchy3"/>
    <dgm:cxn modelId="{A3787DB5-0AF5-48FD-8F10-F8C6F953CB0C}" type="presParOf" srcId="{D146345B-8CBC-4B6F-AADB-919D70325D67}" destId="{EC6EDBC0-DFAD-42C5-B2E3-8E46D87EE093}" srcOrd="1" destOrd="0" presId="urn:microsoft.com/office/officeart/2005/8/layout/hierarchy3"/>
    <dgm:cxn modelId="{C01B375E-B66C-4AB6-8199-A19B6F44461D}" type="presParOf" srcId="{2B4D5F1E-360B-4604-9F20-036EE2EA7B78}" destId="{DB11751F-9CBF-4BF4-BBE4-BE5E79EEA52E}" srcOrd="1" destOrd="0" presId="urn:microsoft.com/office/officeart/2005/8/layout/hierarchy3"/>
    <dgm:cxn modelId="{A16826D9-83B5-4DBC-9A21-6E7C4DD7BF9A}" type="presParOf" srcId="{DB11751F-9CBF-4BF4-BBE4-BE5E79EEA52E}" destId="{0DA58B77-2F54-4267-AE36-4E4DDE12FFE0}" srcOrd="0" destOrd="0" presId="urn:microsoft.com/office/officeart/2005/8/layout/hierarchy3"/>
    <dgm:cxn modelId="{8E218980-4162-4C48-8152-37B4DD729FC3}" type="presParOf" srcId="{DB11751F-9CBF-4BF4-BBE4-BE5E79EEA52E}" destId="{9E76088A-C12C-4CFC-9369-7BC17163C738}" srcOrd="1" destOrd="0" presId="urn:microsoft.com/office/officeart/2005/8/layout/hierarchy3"/>
    <dgm:cxn modelId="{13DBB103-7ECD-4D29-985F-3024F5CB7C69}" type="presParOf" srcId="{DB11751F-9CBF-4BF4-BBE4-BE5E79EEA52E}" destId="{EA274E51-E76B-4AC0-A3DA-FDFBD983A9D2}" srcOrd="2" destOrd="0" presId="urn:microsoft.com/office/officeart/2005/8/layout/hierarchy3"/>
    <dgm:cxn modelId="{F28BF568-FB2A-48D9-B902-9F8ECBFAD37D}" type="presParOf" srcId="{DB11751F-9CBF-4BF4-BBE4-BE5E79EEA52E}" destId="{B65E7865-26AF-420F-9773-92445CE37479}" srcOrd="3" destOrd="0" presId="urn:microsoft.com/office/officeart/2005/8/layout/hierarchy3"/>
    <dgm:cxn modelId="{8B6440CA-DEBD-4DA2-91B9-D7D35A2A2317}" type="presParOf" srcId="{98B054FF-044B-413D-AD72-06238D42BC99}" destId="{FE87CFFD-470A-4CBA-85F8-7EE66ACEC7D2}" srcOrd="2" destOrd="0" presId="urn:microsoft.com/office/officeart/2005/8/layout/hierarchy3"/>
    <dgm:cxn modelId="{E1CFBEE4-1BA4-4FDB-BFA9-FB79E2FCCE78}" type="presParOf" srcId="{FE87CFFD-470A-4CBA-85F8-7EE66ACEC7D2}" destId="{943AE746-9648-4C4B-86C3-2D35B058E304}" srcOrd="0" destOrd="0" presId="urn:microsoft.com/office/officeart/2005/8/layout/hierarchy3"/>
    <dgm:cxn modelId="{19AA5849-240B-4E3C-9B8F-A321E65F1C5C}" type="presParOf" srcId="{943AE746-9648-4C4B-86C3-2D35B058E304}" destId="{DA5496BB-D93C-4190-82E7-236E0ABDAEFC}" srcOrd="0" destOrd="0" presId="urn:microsoft.com/office/officeart/2005/8/layout/hierarchy3"/>
    <dgm:cxn modelId="{75F590E1-3C5C-45A5-9EE3-E5F7B1EF214D}" type="presParOf" srcId="{943AE746-9648-4C4B-86C3-2D35B058E304}" destId="{63BD4C43-5DB1-4577-A7A7-618A8BD92EF3}" srcOrd="1" destOrd="0" presId="urn:microsoft.com/office/officeart/2005/8/layout/hierarchy3"/>
    <dgm:cxn modelId="{B0A7FBC5-7708-4D12-A43A-9FA793417D41}" type="presParOf" srcId="{FE87CFFD-470A-4CBA-85F8-7EE66ACEC7D2}" destId="{95B768B0-C794-4F13-9644-563AA5E9A816}" srcOrd="1" destOrd="0" presId="urn:microsoft.com/office/officeart/2005/8/layout/hierarchy3"/>
    <dgm:cxn modelId="{3972337C-29CD-4D58-8E98-C329126B4BF0}" type="presParOf" srcId="{95B768B0-C794-4F13-9644-563AA5E9A816}" destId="{9184B6FD-0A6D-45DB-801A-96AB5A677E01}" srcOrd="0" destOrd="0" presId="urn:microsoft.com/office/officeart/2005/8/layout/hierarchy3"/>
    <dgm:cxn modelId="{943D3D02-121F-4BF1-998E-53575F2871BE}" type="presParOf" srcId="{95B768B0-C794-4F13-9644-563AA5E9A816}" destId="{63C76D3E-7776-45B7-B1CE-253A31E73B32}" srcOrd="1" destOrd="0" presId="urn:microsoft.com/office/officeart/2005/8/layout/hierarchy3"/>
    <dgm:cxn modelId="{78E1E00C-8AF9-4417-89E3-96C49AE94F5E}" type="presParOf" srcId="{95B768B0-C794-4F13-9644-563AA5E9A816}" destId="{DEB4D488-E174-442A-9BA2-27A93386602E}" srcOrd="2" destOrd="0" presId="urn:microsoft.com/office/officeart/2005/8/layout/hierarchy3"/>
    <dgm:cxn modelId="{8B8BAA25-9BAF-4E42-A529-E0C85CB3886A}" type="presParOf" srcId="{95B768B0-C794-4F13-9644-563AA5E9A816}" destId="{05A42D60-E976-4B6D-BD39-5A7DF466FCD0}" srcOrd="3" destOrd="0" presId="urn:microsoft.com/office/officeart/2005/8/layout/hierarchy3"/>
    <dgm:cxn modelId="{9A9777F3-1120-4277-B7F2-158905B00F63}" type="presParOf" srcId="{95B768B0-C794-4F13-9644-563AA5E9A816}" destId="{2D964582-4258-4A95-8B82-C526153D0985}" srcOrd="4" destOrd="0" presId="urn:microsoft.com/office/officeart/2005/8/layout/hierarchy3"/>
    <dgm:cxn modelId="{98EEFDC2-DA84-434D-919C-25EE9ACBF91F}" type="presParOf" srcId="{95B768B0-C794-4F13-9644-563AA5E9A816}" destId="{F7D202E0-A62A-457A-AB46-E30825ED9AD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smtClean="0"/>
            <a:t>非</a:t>
          </a:r>
          <a:r>
            <a:rPr lang="zh-CN" altLang="en-US" sz="1600" b="1" dirty="0" smtClean="0"/>
            <a:t>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8A039E-FB2F-485E-819D-45AE659243F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</dgm:pt>
    <dgm:pt modelId="{C11FF975-E386-43C0-87D2-2CB2AF52ECB7}">
      <dgm:prSet phldrT="[文本]" custT="1"/>
      <dgm:spPr/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68BB999A-DB3D-43FF-9024-BEBC2C9D9E15}" type="parTrans" cxnId="{1CD56702-5A39-4B6E-B264-D756869EE0F3}">
      <dgm:prSet/>
      <dgm:spPr/>
      <dgm:t>
        <a:bodyPr/>
        <a:lstStyle/>
        <a:p>
          <a:endParaRPr lang="zh-CN" altLang="en-US" sz="1600" b="1"/>
        </a:p>
      </dgm:t>
    </dgm:pt>
    <dgm:pt modelId="{0F0A745E-937E-4AEB-91D6-E2625769AEFB}" type="sibTrans" cxnId="{1CD56702-5A39-4B6E-B264-D756869EE0F3}">
      <dgm:prSet custT="1"/>
      <dgm:spPr/>
      <dgm:t>
        <a:bodyPr/>
        <a:lstStyle/>
        <a:p>
          <a:endParaRPr lang="zh-CN" altLang="en-US" sz="1600" b="1"/>
        </a:p>
      </dgm:t>
    </dgm:pt>
    <dgm:pt modelId="{B9DF7A87-3351-43EF-B539-AC2CAE629050}">
      <dgm:prSet phldrT="[文本]" custT="1"/>
      <dgm:spPr/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B31C65A7-F98F-4D6C-BC5D-9D7850606A2A}" type="parTrans" cxnId="{3A7CBC61-5A2B-419B-97EE-BE45CB0CE49C}">
      <dgm:prSet/>
      <dgm:spPr/>
      <dgm:t>
        <a:bodyPr/>
        <a:lstStyle/>
        <a:p>
          <a:endParaRPr lang="zh-CN" altLang="en-US" sz="1600" b="1"/>
        </a:p>
      </dgm:t>
    </dgm:pt>
    <dgm:pt modelId="{9F0660EC-3C04-4E7F-9316-55AEB5B94CCB}" type="sibTrans" cxnId="{3A7CBC61-5A2B-419B-97EE-BE45CB0CE49C}">
      <dgm:prSet custT="1"/>
      <dgm:spPr/>
      <dgm:t>
        <a:bodyPr/>
        <a:lstStyle/>
        <a:p>
          <a:endParaRPr lang="zh-CN" altLang="en-US" sz="1600" b="1"/>
        </a:p>
      </dgm:t>
    </dgm:pt>
    <dgm:pt modelId="{43EC4BC2-27AA-4EEF-ADD8-6911ABBE5DB3}">
      <dgm:prSet phldrT="[文本]" custT="1"/>
      <dgm:spPr/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578FAFB4-B1A0-457F-A9CD-1C9DF70A4154}" type="parTrans" cxnId="{AD60C5C4-EB82-42DB-B7FB-6B0A0801DFAD}">
      <dgm:prSet/>
      <dgm:spPr/>
      <dgm:t>
        <a:bodyPr/>
        <a:lstStyle/>
        <a:p>
          <a:endParaRPr lang="zh-CN" altLang="en-US" sz="1600" b="1"/>
        </a:p>
      </dgm:t>
    </dgm:pt>
    <dgm:pt modelId="{A162EF18-3F70-46B3-8D16-FBC27987EDA4}" type="sibTrans" cxnId="{AD60C5C4-EB82-42DB-B7FB-6B0A0801DFAD}">
      <dgm:prSet/>
      <dgm:spPr/>
      <dgm:t>
        <a:bodyPr/>
        <a:lstStyle/>
        <a:p>
          <a:endParaRPr lang="zh-CN" altLang="en-US" sz="1600" b="1"/>
        </a:p>
      </dgm:t>
    </dgm:pt>
    <dgm:pt modelId="{C3BC7D61-C871-41EE-AAB0-61AAD573C802}">
      <dgm:prSet phldrT="[文本]" custT="1"/>
      <dgm:spPr/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43360C7F-AB9D-4ED9-8293-D9A8A61076F6}" type="parTrans" cxnId="{42A57D85-7215-4DFB-A230-E141FCCDF722}">
      <dgm:prSet/>
      <dgm:spPr/>
      <dgm:t>
        <a:bodyPr/>
        <a:lstStyle/>
        <a:p>
          <a:endParaRPr lang="zh-CN" altLang="en-US" sz="1600"/>
        </a:p>
      </dgm:t>
    </dgm:pt>
    <dgm:pt modelId="{90E330BB-854D-43BF-8228-5437A26849B1}" type="sibTrans" cxnId="{42A57D85-7215-4DFB-A230-E141FCCDF722}">
      <dgm:prSet/>
      <dgm:spPr/>
      <dgm:t>
        <a:bodyPr/>
        <a:lstStyle/>
        <a:p>
          <a:endParaRPr lang="zh-CN" altLang="en-US" sz="1600"/>
        </a:p>
      </dgm:t>
    </dgm:pt>
    <dgm:pt modelId="{DCE30FA2-0B34-4103-B9A6-2335A7961284}">
      <dgm:prSet phldrT="[文本]" custT="1"/>
      <dgm:spPr/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83A6D5CA-EB66-460B-A0B4-758BFE6E0059}" type="parTrans" cxnId="{64F2DB4C-2656-4303-92D1-40FDEF694470}">
      <dgm:prSet/>
      <dgm:spPr/>
      <dgm:t>
        <a:bodyPr/>
        <a:lstStyle/>
        <a:p>
          <a:endParaRPr lang="zh-CN" altLang="en-US" sz="1600"/>
        </a:p>
      </dgm:t>
    </dgm:pt>
    <dgm:pt modelId="{BA7530C9-E7BC-489E-BFCB-9D45A316D287}" type="sibTrans" cxnId="{64F2DB4C-2656-4303-92D1-40FDEF694470}">
      <dgm:prSet/>
      <dgm:spPr/>
      <dgm:t>
        <a:bodyPr/>
        <a:lstStyle/>
        <a:p>
          <a:endParaRPr lang="zh-CN" altLang="en-US" sz="1600"/>
        </a:p>
      </dgm:t>
    </dgm:pt>
    <dgm:pt modelId="{D6DF86F7-84A5-4ACC-85C1-6A0CE2BC3A94}">
      <dgm:prSet phldrT="[文本]" custT="1"/>
      <dgm:spPr/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566500B5-A8FF-4136-B707-6B57254BFA89}" type="parTrans" cxnId="{295F5F05-4FF8-431A-B977-80A6A89E07F3}">
      <dgm:prSet/>
      <dgm:spPr/>
      <dgm:t>
        <a:bodyPr/>
        <a:lstStyle/>
        <a:p>
          <a:endParaRPr lang="zh-CN" altLang="en-US" sz="1600"/>
        </a:p>
      </dgm:t>
    </dgm:pt>
    <dgm:pt modelId="{58A8B0EF-94F4-48EE-BBA7-EA570B194A53}" type="sibTrans" cxnId="{295F5F05-4FF8-431A-B977-80A6A89E07F3}">
      <dgm:prSet/>
      <dgm:spPr/>
      <dgm:t>
        <a:bodyPr/>
        <a:lstStyle/>
        <a:p>
          <a:endParaRPr lang="zh-CN" altLang="en-US" sz="1600"/>
        </a:p>
      </dgm:t>
    </dgm:pt>
    <dgm:pt modelId="{73888418-3672-409B-B5D9-ACC1460E5915}" type="pres">
      <dgm:prSet presAssocID="{9F8A039E-FB2F-485E-819D-45AE659243FA}" presName="Name0" presStyleCnt="0">
        <dgm:presLayoutVars>
          <dgm:dir/>
          <dgm:animLvl val="lvl"/>
          <dgm:resizeHandles val="exact"/>
        </dgm:presLayoutVars>
      </dgm:prSet>
      <dgm:spPr/>
    </dgm:pt>
    <dgm:pt modelId="{B4E6FF2C-DEBA-4207-AE62-AA64FEC2F1AA}" type="pres">
      <dgm:prSet presAssocID="{D6DF86F7-84A5-4ACC-85C1-6A0CE2BC3A94}" presName="boxAndChildren" presStyleCnt="0"/>
      <dgm:spPr/>
    </dgm:pt>
    <dgm:pt modelId="{18001133-F557-48EF-B475-4F5E6B0AEC00}" type="pres">
      <dgm:prSet presAssocID="{D6DF86F7-84A5-4ACC-85C1-6A0CE2BC3A94}" presName="parentTextBox" presStyleLbl="node1" presStyleIdx="0" presStyleCnt="6"/>
      <dgm:spPr/>
      <dgm:t>
        <a:bodyPr/>
        <a:lstStyle/>
        <a:p>
          <a:endParaRPr lang="zh-CN" altLang="en-US"/>
        </a:p>
      </dgm:t>
    </dgm:pt>
    <dgm:pt modelId="{BB8545B7-71E8-4DA5-95B2-CC628D20B480}" type="pres">
      <dgm:prSet presAssocID="{BA7530C9-E7BC-489E-BFCB-9D45A316D287}" presName="sp" presStyleCnt="0"/>
      <dgm:spPr/>
    </dgm:pt>
    <dgm:pt modelId="{CB11537C-14E4-4F72-9DD5-22D930CB9882}" type="pres">
      <dgm:prSet presAssocID="{DCE30FA2-0B34-4103-B9A6-2335A7961284}" presName="arrowAndChildren" presStyleCnt="0"/>
      <dgm:spPr/>
    </dgm:pt>
    <dgm:pt modelId="{79358C10-8B02-4C91-882D-19F367C3545D}" type="pres">
      <dgm:prSet presAssocID="{DCE30FA2-0B34-4103-B9A6-2335A7961284}" presName="parentTextArrow" presStyleLbl="node1" presStyleIdx="1" presStyleCnt="6"/>
      <dgm:spPr/>
      <dgm:t>
        <a:bodyPr/>
        <a:lstStyle/>
        <a:p>
          <a:endParaRPr lang="zh-CN" altLang="en-US"/>
        </a:p>
      </dgm:t>
    </dgm:pt>
    <dgm:pt modelId="{FFF754D7-8F52-4F3D-B8DE-72BC420E8CE0}" type="pres">
      <dgm:prSet presAssocID="{A162EF18-3F70-46B3-8D16-FBC27987EDA4}" presName="sp" presStyleCnt="0"/>
      <dgm:spPr/>
    </dgm:pt>
    <dgm:pt modelId="{771993E6-B5FF-48A5-8B59-8D7146DD3D26}" type="pres">
      <dgm:prSet presAssocID="{43EC4BC2-27AA-4EEF-ADD8-6911ABBE5DB3}" presName="arrowAndChildren" presStyleCnt="0"/>
      <dgm:spPr/>
    </dgm:pt>
    <dgm:pt modelId="{B63457AF-6E91-4778-9779-53E0676686E9}" type="pres">
      <dgm:prSet presAssocID="{43EC4BC2-27AA-4EEF-ADD8-6911ABBE5DB3}" presName="parentTextArrow" presStyleLbl="node1" presStyleIdx="2" presStyleCnt="6"/>
      <dgm:spPr/>
      <dgm:t>
        <a:bodyPr/>
        <a:lstStyle/>
        <a:p>
          <a:endParaRPr lang="zh-CN" altLang="en-US"/>
        </a:p>
      </dgm:t>
    </dgm:pt>
    <dgm:pt modelId="{685BDFCA-8164-492A-B37D-064F3EF1761D}" type="pres">
      <dgm:prSet presAssocID="{9F0660EC-3C04-4E7F-9316-55AEB5B94CCB}" presName="sp" presStyleCnt="0"/>
      <dgm:spPr/>
    </dgm:pt>
    <dgm:pt modelId="{94D42557-FBC5-4C26-A6A0-694CEC622A3F}" type="pres">
      <dgm:prSet presAssocID="{B9DF7A87-3351-43EF-B539-AC2CAE629050}" presName="arrowAndChildren" presStyleCnt="0"/>
      <dgm:spPr/>
    </dgm:pt>
    <dgm:pt modelId="{8759CBA0-6995-4291-B031-57AE954FA233}" type="pres">
      <dgm:prSet presAssocID="{B9DF7A87-3351-43EF-B539-AC2CAE629050}" presName="parentTextArrow" presStyleLbl="node1" presStyleIdx="3" presStyleCnt="6"/>
      <dgm:spPr/>
      <dgm:t>
        <a:bodyPr/>
        <a:lstStyle/>
        <a:p>
          <a:endParaRPr lang="zh-CN" altLang="en-US"/>
        </a:p>
      </dgm:t>
    </dgm:pt>
    <dgm:pt modelId="{1C908D93-F888-4213-A986-6BF5DD6BD596}" type="pres">
      <dgm:prSet presAssocID="{0F0A745E-937E-4AEB-91D6-E2625769AEFB}" presName="sp" presStyleCnt="0"/>
      <dgm:spPr/>
    </dgm:pt>
    <dgm:pt modelId="{DDBA8265-0F91-41BB-9534-AAE37DC1B1B9}" type="pres">
      <dgm:prSet presAssocID="{C11FF975-E386-43C0-87D2-2CB2AF52ECB7}" presName="arrowAndChildren" presStyleCnt="0"/>
      <dgm:spPr/>
    </dgm:pt>
    <dgm:pt modelId="{EA220C83-24F0-4E9A-9857-C70F66F87A79}" type="pres">
      <dgm:prSet presAssocID="{C11FF975-E386-43C0-87D2-2CB2AF52ECB7}" presName="parentTextArrow" presStyleLbl="node1" presStyleIdx="4" presStyleCnt="6"/>
      <dgm:spPr/>
      <dgm:t>
        <a:bodyPr/>
        <a:lstStyle/>
        <a:p>
          <a:endParaRPr lang="zh-CN" altLang="en-US"/>
        </a:p>
      </dgm:t>
    </dgm:pt>
    <dgm:pt modelId="{2FD8F52C-C24E-46C6-8AD2-443383348908}" type="pres">
      <dgm:prSet presAssocID="{90E330BB-854D-43BF-8228-5437A26849B1}" presName="sp" presStyleCnt="0"/>
      <dgm:spPr/>
    </dgm:pt>
    <dgm:pt modelId="{47735F7D-B0B7-4B08-B263-9D4E993D5AC2}" type="pres">
      <dgm:prSet presAssocID="{C3BC7D61-C871-41EE-AAB0-61AAD573C802}" presName="arrowAndChildren" presStyleCnt="0"/>
      <dgm:spPr/>
    </dgm:pt>
    <dgm:pt modelId="{CD08AEAD-28D6-4F9B-9AB3-D122F6BF0465}" type="pres">
      <dgm:prSet presAssocID="{C3BC7D61-C871-41EE-AAB0-61AAD573C802}" presName="parentTextArrow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C0DB4DEA-7055-47BF-9C7C-CE2D4742CF71}" type="presOf" srcId="{B9DF7A87-3351-43EF-B539-AC2CAE629050}" destId="{8759CBA0-6995-4291-B031-57AE954FA233}" srcOrd="0" destOrd="0" presId="urn:microsoft.com/office/officeart/2005/8/layout/process4"/>
    <dgm:cxn modelId="{295F5F05-4FF8-431A-B977-80A6A89E07F3}" srcId="{9F8A039E-FB2F-485E-819D-45AE659243FA}" destId="{D6DF86F7-84A5-4ACC-85C1-6A0CE2BC3A94}" srcOrd="5" destOrd="0" parTransId="{566500B5-A8FF-4136-B707-6B57254BFA89}" sibTransId="{58A8B0EF-94F4-48EE-BBA7-EA570B194A53}"/>
    <dgm:cxn modelId="{22B98F1D-94D6-44D7-ADF5-E26DC43C3B96}" type="presOf" srcId="{43EC4BC2-27AA-4EEF-ADD8-6911ABBE5DB3}" destId="{B63457AF-6E91-4778-9779-53E0676686E9}" srcOrd="0" destOrd="0" presId="urn:microsoft.com/office/officeart/2005/8/layout/process4"/>
    <dgm:cxn modelId="{6F52D111-F966-4241-AA17-3D149A613F53}" type="presOf" srcId="{D6DF86F7-84A5-4ACC-85C1-6A0CE2BC3A94}" destId="{18001133-F557-48EF-B475-4F5E6B0AEC00}" srcOrd="0" destOrd="0" presId="urn:microsoft.com/office/officeart/2005/8/layout/process4"/>
    <dgm:cxn modelId="{AD60C5C4-EB82-42DB-B7FB-6B0A0801DFAD}" srcId="{9F8A039E-FB2F-485E-819D-45AE659243FA}" destId="{43EC4BC2-27AA-4EEF-ADD8-6911ABBE5DB3}" srcOrd="3" destOrd="0" parTransId="{578FAFB4-B1A0-457F-A9CD-1C9DF70A4154}" sibTransId="{A162EF18-3F70-46B3-8D16-FBC27987EDA4}"/>
    <dgm:cxn modelId="{FBBD4841-6F6B-41FA-AB6A-89B2A7403720}" type="presOf" srcId="{9F8A039E-FB2F-485E-819D-45AE659243FA}" destId="{73888418-3672-409B-B5D9-ACC1460E5915}" srcOrd="0" destOrd="0" presId="urn:microsoft.com/office/officeart/2005/8/layout/process4"/>
    <dgm:cxn modelId="{4904C70F-8442-4D93-A66B-7F21593259AA}" type="presOf" srcId="{C3BC7D61-C871-41EE-AAB0-61AAD573C802}" destId="{CD08AEAD-28D6-4F9B-9AB3-D122F6BF0465}" srcOrd="0" destOrd="0" presId="urn:microsoft.com/office/officeart/2005/8/layout/process4"/>
    <dgm:cxn modelId="{64F2DB4C-2656-4303-92D1-40FDEF694470}" srcId="{9F8A039E-FB2F-485E-819D-45AE659243FA}" destId="{DCE30FA2-0B34-4103-B9A6-2335A7961284}" srcOrd="4" destOrd="0" parTransId="{83A6D5CA-EB66-460B-A0B4-758BFE6E0059}" sibTransId="{BA7530C9-E7BC-489E-BFCB-9D45A316D287}"/>
    <dgm:cxn modelId="{42A57D85-7215-4DFB-A230-E141FCCDF722}" srcId="{9F8A039E-FB2F-485E-819D-45AE659243FA}" destId="{C3BC7D61-C871-41EE-AAB0-61AAD573C802}" srcOrd="0" destOrd="0" parTransId="{43360C7F-AB9D-4ED9-8293-D9A8A61076F6}" sibTransId="{90E330BB-854D-43BF-8228-5437A26849B1}"/>
    <dgm:cxn modelId="{3A7CBC61-5A2B-419B-97EE-BE45CB0CE49C}" srcId="{9F8A039E-FB2F-485E-819D-45AE659243FA}" destId="{B9DF7A87-3351-43EF-B539-AC2CAE629050}" srcOrd="2" destOrd="0" parTransId="{B31C65A7-F98F-4D6C-BC5D-9D7850606A2A}" sibTransId="{9F0660EC-3C04-4E7F-9316-55AEB5B94CCB}"/>
    <dgm:cxn modelId="{D64436BB-548F-415F-BF6A-4541667E446A}" type="presOf" srcId="{DCE30FA2-0B34-4103-B9A6-2335A7961284}" destId="{79358C10-8B02-4C91-882D-19F367C3545D}" srcOrd="0" destOrd="0" presId="urn:microsoft.com/office/officeart/2005/8/layout/process4"/>
    <dgm:cxn modelId="{1CD56702-5A39-4B6E-B264-D756869EE0F3}" srcId="{9F8A039E-FB2F-485E-819D-45AE659243FA}" destId="{C11FF975-E386-43C0-87D2-2CB2AF52ECB7}" srcOrd="1" destOrd="0" parTransId="{68BB999A-DB3D-43FF-9024-BEBC2C9D9E15}" sibTransId="{0F0A745E-937E-4AEB-91D6-E2625769AEFB}"/>
    <dgm:cxn modelId="{326C4F6E-38DC-4554-A05E-E64BFB142E26}" type="presOf" srcId="{C11FF975-E386-43C0-87D2-2CB2AF52ECB7}" destId="{EA220C83-24F0-4E9A-9857-C70F66F87A79}" srcOrd="0" destOrd="0" presId="urn:microsoft.com/office/officeart/2005/8/layout/process4"/>
    <dgm:cxn modelId="{516260E6-93A2-4AF2-8B16-CA46193664CC}" type="presParOf" srcId="{73888418-3672-409B-B5D9-ACC1460E5915}" destId="{B4E6FF2C-DEBA-4207-AE62-AA64FEC2F1AA}" srcOrd="0" destOrd="0" presId="urn:microsoft.com/office/officeart/2005/8/layout/process4"/>
    <dgm:cxn modelId="{0D027440-AE65-477B-AADE-B95BBEA2E965}" type="presParOf" srcId="{B4E6FF2C-DEBA-4207-AE62-AA64FEC2F1AA}" destId="{18001133-F557-48EF-B475-4F5E6B0AEC00}" srcOrd="0" destOrd="0" presId="urn:microsoft.com/office/officeart/2005/8/layout/process4"/>
    <dgm:cxn modelId="{E5688A1C-7241-4F7A-AC3F-D05399520F0C}" type="presParOf" srcId="{73888418-3672-409B-B5D9-ACC1460E5915}" destId="{BB8545B7-71E8-4DA5-95B2-CC628D20B480}" srcOrd="1" destOrd="0" presId="urn:microsoft.com/office/officeart/2005/8/layout/process4"/>
    <dgm:cxn modelId="{EDE4C9EF-22F6-4A01-8279-4748A7694986}" type="presParOf" srcId="{73888418-3672-409B-B5D9-ACC1460E5915}" destId="{CB11537C-14E4-4F72-9DD5-22D930CB9882}" srcOrd="2" destOrd="0" presId="urn:microsoft.com/office/officeart/2005/8/layout/process4"/>
    <dgm:cxn modelId="{CCE7E3BA-FD2A-4389-8164-EA16F56AEF1D}" type="presParOf" srcId="{CB11537C-14E4-4F72-9DD5-22D930CB9882}" destId="{79358C10-8B02-4C91-882D-19F367C3545D}" srcOrd="0" destOrd="0" presId="urn:microsoft.com/office/officeart/2005/8/layout/process4"/>
    <dgm:cxn modelId="{466C6EFA-F476-47C3-A2CC-B6F77B4382EE}" type="presParOf" srcId="{73888418-3672-409B-B5D9-ACC1460E5915}" destId="{FFF754D7-8F52-4F3D-B8DE-72BC420E8CE0}" srcOrd="3" destOrd="0" presId="urn:microsoft.com/office/officeart/2005/8/layout/process4"/>
    <dgm:cxn modelId="{256E80FC-7C6E-4D00-AA18-2A2EBCC57FDA}" type="presParOf" srcId="{73888418-3672-409B-B5D9-ACC1460E5915}" destId="{771993E6-B5FF-48A5-8B59-8D7146DD3D26}" srcOrd="4" destOrd="0" presId="urn:microsoft.com/office/officeart/2005/8/layout/process4"/>
    <dgm:cxn modelId="{84DFAD1D-D2FB-41A7-8848-8D0E48172635}" type="presParOf" srcId="{771993E6-B5FF-48A5-8B59-8D7146DD3D26}" destId="{B63457AF-6E91-4778-9779-53E0676686E9}" srcOrd="0" destOrd="0" presId="urn:microsoft.com/office/officeart/2005/8/layout/process4"/>
    <dgm:cxn modelId="{27B6F760-0326-42A7-9292-014187DDB784}" type="presParOf" srcId="{73888418-3672-409B-B5D9-ACC1460E5915}" destId="{685BDFCA-8164-492A-B37D-064F3EF1761D}" srcOrd="5" destOrd="0" presId="urn:microsoft.com/office/officeart/2005/8/layout/process4"/>
    <dgm:cxn modelId="{4F4AAFC9-5116-4B6C-85AF-03BFBA6624DF}" type="presParOf" srcId="{73888418-3672-409B-B5D9-ACC1460E5915}" destId="{94D42557-FBC5-4C26-A6A0-694CEC622A3F}" srcOrd="6" destOrd="0" presId="urn:microsoft.com/office/officeart/2005/8/layout/process4"/>
    <dgm:cxn modelId="{FF55A8DD-EA3B-46F4-8E4F-4FF0CDADDD3D}" type="presParOf" srcId="{94D42557-FBC5-4C26-A6A0-694CEC622A3F}" destId="{8759CBA0-6995-4291-B031-57AE954FA233}" srcOrd="0" destOrd="0" presId="urn:microsoft.com/office/officeart/2005/8/layout/process4"/>
    <dgm:cxn modelId="{DF3D898B-B5A9-4979-A8DB-982AE5137F8D}" type="presParOf" srcId="{73888418-3672-409B-B5D9-ACC1460E5915}" destId="{1C908D93-F888-4213-A986-6BF5DD6BD596}" srcOrd="7" destOrd="0" presId="urn:microsoft.com/office/officeart/2005/8/layout/process4"/>
    <dgm:cxn modelId="{F83495A1-2F44-4A85-B929-8CF644484F28}" type="presParOf" srcId="{73888418-3672-409B-B5D9-ACC1460E5915}" destId="{DDBA8265-0F91-41BB-9534-AAE37DC1B1B9}" srcOrd="8" destOrd="0" presId="urn:microsoft.com/office/officeart/2005/8/layout/process4"/>
    <dgm:cxn modelId="{1CD32A89-9F8F-4ADC-AAC7-8E3B5D8713B0}" type="presParOf" srcId="{DDBA8265-0F91-41BB-9534-AAE37DC1B1B9}" destId="{EA220C83-24F0-4E9A-9857-C70F66F87A79}" srcOrd="0" destOrd="0" presId="urn:microsoft.com/office/officeart/2005/8/layout/process4"/>
    <dgm:cxn modelId="{20DD3860-FDED-4EF7-B604-F47C16D7C473}" type="presParOf" srcId="{73888418-3672-409B-B5D9-ACC1460E5915}" destId="{2FD8F52C-C24E-46C6-8AD2-443383348908}" srcOrd="9" destOrd="0" presId="urn:microsoft.com/office/officeart/2005/8/layout/process4"/>
    <dgm:cxn modelId="{5768E297-CD2C-4B5E-A080-8C4B03A551F0}" type="presParOf" srcId="{73888418-3672-409B-B5D9-ACC1460E5915}" destId="{47735F7D-B0B7-4B08-B263-9D4E993D5AC2}" srcOrd="10" destOrd="0" presId="urn:microsoft.com/office/officeart/2005/8/layout/process4"/>
    <dgm:cxn modelId="{7A209ADF-CB14-4739-9769-B3CEEC284D25}" type="presParOf" srcId="{47735F7D-B0B7-4B08-B263-9D4E993D5AC2}" destId="{CD08AEAD-28D6-4F9B-9AB3-D122F6BF046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D0CECE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>
        <a:solidFill>
          <a:srgbClr val="D0CECE"/>
        </a:solidFill>
      </dgm:spPr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rgbClr val="2F5597"/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解耦问题的挑战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当前解耦模型汇总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非监督解耦指标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80D9359F-D632-44E2-9681-2C50E12F506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为什么引入解耦</a:t>
          </a:r>
          <a:endParaRPr lang="zh-CN" altLang="en-US" sz="1600" b="1" dirty="0"/>
        </a:p>
      </dgm:t>
    </dgm:pt>
    <dgm:pt modelId="{A64078F7-8830-4C76-BE09-2038FC2BE778}" type="par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743AA29D-1DAB-450F-9CCD-A124F4ACC434}" type="sibTrans" cxnId="{B2811113-0512-4E18-8AB5-A795B11F4BB8}">
      <dgm:prSet/>
      <dgm:spPr/>
      <dgm:t>
        <a:bodyPr/>
        <a:lstStyle/>
        <a:p>
          <a:endParaRPr lang="zh-CN" altLang="en-US"/>
        </a:p>
      </dgm:t>
    </dgm:pt>
    <dgm:pt modelId="{5B0F54B5-F0E5-43A1-B1A3-641622DDCFE1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什么是解耦</a:t>
          </a:r>
          <a:endParaRPr lang="zh-CN" altLang="en-US" sz="1600" b="1" dirty="0"/>
        </a:p>
      </dgm:t>
    </dgm:pt>
    <dgm:pt modelId="{3CDD6F06-ED2F-4BC6-A56C-BD0531F0618F}" type="par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AECB3DAA-7735-4410-8102-13C7C12D0EDA}" type="sibTrans" cxnId="{940D4D57-470D-47DC-9D93-BCAADABB36C3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1872ED3B-2C6B-4825-8333-9BF8BBA00EE7}" type="pres">
      <dgm:prSet presAssocID="{5B0F54B5-F0E5-43A1-B1A3-641622DDCFE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AA9D0-05EC-41BF-8909-B6C94F8EAD1C}" type="pres">
      <dgm:prSet presAssocID="{AECB3DAA-7735-4410-8102-13C7C12D0EDA}" presName="parTxOnlySpace" presStyleCnt="0"/>
      <dgm:spPr/>
    </dgm:pt>
    <dgm:pt modelId="{4DEF70DC-67CB-4935-AD8F-9952E3A66E65}" type="pres">
      <dgm:prSet presAssocID="{80D9359F-D632-44E2-9681-2C50E12F506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59682C-6A05-4AB4-A24E-D3AE23EBC5E6}" type="pres">
      <dgm:prSet presAssocID="{743AA29D-1DAB-450F-9CCD-A124F4ACC434}" presName="parTxOnlySpace" presStyleCnt="0"/>
      <dgm:spPr/>
    </dgm:pt>
    <dgm:pt modelId="{E9836FFD-821E-4107-AF23-F09FFAC7537D}" type="pres">
      <dgm:prSet presAssocID="{4D1F7AC5-D34E-4109-A3BF-6333876EB85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2" destOrd="0" parTransId="{8441C884-CEB6-409A-913C-951FBB8EF2BE}" sibTransId="{17C363BA-8041-41DB-888B-891554A436E2}"/>
    <dgm:cxn modelId="{940D4D57-470D-47DC-9D93-BCAADABB36C3}" srcId="{F54F09F6-323C-4C44-BEBD-2D80623F9E22}" destId="{5B0F54B5-F0E5-43A1-B1A3-641622DDCFE1}" srcOrd="0" destOrd="0" parTransId="{3CDD6F06-ED2F-4BC6-A56C-BD0531F0618F}" sibTransId="{AECB3DAA-7735-4410-8102-13C7C12D0EDA}"/>
    <dgm:cxn modelId="{207182C7-ECE9-4061-8DB4-2860184A2926}" srcId="{F54F09F6-323C-4C44-BEBD-2D80623F9E22}" destId="{721CF052-930A-4CAD-9963-95E6D70EA096}" srcOrd="3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6F298AC2-0DE7-4EBA-A66A-667B41A993C9}" srcId="{F54F09F6-323C-4C44-BEBD-2D80623F9E22}" destId="{1D71C7A5-B6B6-4B17-8479-736C0C457329}" srcOrd="5" destOrd="0" parTransId="{2E550AB4-37F4-463D-BDB1-C75BD264939E}" sibTransId="{3342F318-DF54-40CF-94CB-8872554954A0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B2811113-0512-4E18-8AB5-A795B11F4BB8}" srcId="{F54F09F6-323C-4C44-BEBD-2D80623F9E22}" destId="{80D9359F-D632-44E2-9681-2C50E12F5065}" srcOrd="1" destOrd="0" parTransId="{A64078F7-8830-4C76-BE09-2038FC2BE778}" sibTransId="{743AA29D-1DAB-450F-9CCD-A124F4ACC434}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21F0CCDA-4645-4FAA-B3D5-0A4B188CCBBA}" type="presOf" srcId="{5B0F54B5-F0E5-43A1-B1A3-641622DDCFE1}" destId="{1872ED3B-2C6B-4825-8333-9BF8BBA00EE7}" srcOrd="0" destOrd="0" presId="urn:microsoft.com/office/officeart/2005/8/layout/chevron1"/>
    <dgm:cxn modelId="{457D6FDD-F011-4CE7-8D85-FB6D073F2D99}" srcId="{F54F09F6-323C-4C44-BEBD-2D80623F9E22}" destId="{7CFFC46C-4CEB-41D4-A00F-A90455CB3245}" srcOrd="4" destOrd="0" parTransId="{EFBA848D-B632-42C2-8278-44D7CD28C350}" sibTransId="{B0A1BCB1-3A06-4074-80B8-541F5C23523B}"/>
    <dgm:cxn modelId="{546CE5AD-3398-4187-AD86-9DB4AE9D3A91}" type="presOf" srcId="{80D9359F-D632-44E2-9681-2C50E12F5065}" destId="{4DEF70DC-67CB-4935-AD8F-9952E3A66E65}" srcOrd="0" destOrd="0" presId="urn:microsoft.com/office/officeart/2005/8/layout/chevron1"/>
    <dgm:cxn modelId="{CAF6F84F-6834-4A67-87EB-23F31C3F7F1D}" type="presParOf" srcId="{65029090-E508-4A0F-9392-E5FDA80BEE1D}" destId="{1872ED3B-2C6B-4825-8333-9BF8BBA00EE7}" srcOrd="0" destOrd="0" presId="urn:microsoft.com/office/officeart/2005/8/layout/chevron1"/>
    <dgm:cxn modelId="{AFAB7E49-32B8-4315-AB4E-DBA2BDD82131}" type="presParOf" srcId="{65029090-E508-4A0F-9392-E5FDA80BEE1D}" destId="{992AA9D0-05EC-41BF-8909-B6C94F8EAD1C}" srcOrd="1" destOrd="0" presId="urn:microsoft.com/office/officeart/2005/8/layout/chevron1"/>
    <dgm:cxn modelId="{CFF6F438-662B-450E-BDA4-9FF712B9D447}" type="presParOf" srcId="{65029090-E508-4A0F-9392-E5FDA80BEE1D}" destId="{4DEF70DC-67CB-4935-AD8F-9952E3A66E65}" srcOrd="2" destOrd="0" presId="urn:microsoft.com/office/officeart/2005/8/layout/chevron1"/>
    <dgm:cxn modelId="{78DA6A46-DFE6-41C7-B489-2F79E3A9A7D0}" type="presParOf" srcId="{65029090-E508-4A0F-9392-E5FDA80BEE1D}" destId="{2C59682C-6A05-4AB4-A24E-D3AE23EBC5E6}" srcOrd="3" destOrd="0" presId="urn:microsoft.com/office/officeart/2005/8/layout/chevron1"/>
    <dgm:cxn modelId="{285F5D3C-D16F-4B5B-ADBF-828E2B3D56D6}" type="presParOf" srcId="{65029090-E508-4A0F-9392-E5FDA80BEE1D}" destId="{E9836FFD-821E-4107-AF23-F09FFAC7537D}" srcOrd="4" destOrd="0" presId="urn:microsoft.com/office/officeart/2005/8/layout/chevron1"/>
    <dgm:cxn modelId="{627B0772-2758-45EA-AFA0-70448FE1579C}" type="presParOf" srcId="{65029090-E508-4A0F-9392-E5FDA80BEE1D}" destId="{A53F9B2C-E37B-4CAA-91E7-75CD287D678E}" srcOrd="5" destOrd="0" presId="urn:microsoft.com/office/officeart/2005/8/layout/chevron1"/>
    <dgm:cxn modelId="{64AD01F1-D546-4AAA-A642-B7DD697DA7B4}" type="presParOf" srcId="{65029090-E508-4A0F-9392-E5FDA80BEE1D}" destId="{64C66150-0066-4D33-824F-24382851F3FC}" srcOrd="6" destOrd="0" presId="urn:microsoft.com/office/officeart/2005/8/layout/chevron1"/>
    <dgm:cxn modelId="{743455EB-8E61-42BC-A481-F72EACEF9786}" type="presParOf" srcId="{65029090-E508-4A0F-9392-E5FDA80BEE1D}" destId="{D2BC181E-FE60-4224-BDD2-954BCA688C85}" srcOrd="7" destOrd="0" presId="urn:microsoft.com/office/officeart/2005/8/layout/chevron1"/>
    <dgm:cxn modelId="{C532FBE5-C611-4044-BFC2-6E266CC20ABF}" type="presParOf" srcId="{65029090-E508-4A0F-9392-E5FDA80BEE1D}" destId="{3D69F498-C808-475B-AE79-F6FD3CE9081D}" srcOrd="8" destOrd="0" presId="urn:microsoft.com/office/officeart/2005/8/layout/chevron1"/>
    <dgm:cxn modelId="{58FC2D9B-0658-4D3E-8834-FA868FF98AC9}" type="presParOf" srcId="{65029090-E508-4A0F-9392-E5FDA80BEE1D}" destId="{491029BE-DA10-421A-ABDF-37F5CAC799F3}" srcOrd="9" destOrd="0" presId="urn:microsoft.com/office/officeart/2005/8/layout/chevron1"/>
    <dgm:cxn modelId="{D4AC15A7-5930-414E-B7B9-95A67AC6B1D5}" type="presParOf" srcId="{65029090-E508-4A0F-9392-E5FDA80BEE1D}" destId="{F49CF030-9BAB-4B75-812E-8AAFB2F8E62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CAF9F9-D2A7-244B-8267-87D2ACD618BD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50B768-8363-A643-91F5-F7832BC7141E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/>
            <a:t>数据预处理</a:t>
          </a:r>
          <a:endParaRPr lang="en-US" sz="1600" dirty="0"/>
        </a:p>
      </dgm:t>
    </dgm:pt>
    <dgm:pt modelId="{9A171FF2-DD72-8F4B-9FB1-E93FC5062F79}" type="parTrans" cxnId="{DE5F16B9-3720-324A-AC13-286E50FCEE65}">
      <dgm:prSet/>
      <dgm:spPr/>
      <dgm:t>
        <a:bodyPr/>
        <a:lstStyle/>
        <a:p>
          <a:endParaRPr lang="en-US" sz="1600"/>
        </a:p>
      </dgm:t>
    </dgm:pt>
    <dgm:pt modelId="{97A0E883-5AF2-8345-81FC-4B63E483E24E}" type="sibTrans" cxnId="{DE5F16B9-3720-324A-AC13-286E50FCEE65}">
      <dgm:prSet/>
      <dgm:spPr/>
      <dgm:t>
        <a:bodyPr/>
        <a:lstStyle/>
        <a:p>
          <a:endParaRPr lang="en-US" sz="1600"/>
        </a:p>
      </dgm:t>
    </dgm:pt>
    <dgm:pt modelId="{41BBEB85-3050-DF4F-8CB2-93473A573538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/>
            <a:t>加药前细胞转录组数据</a:t>
          </a:r>
          <a:r>
            <a:rPr lang="zh-CN" altLang="en-US" sz="1600" dirty="0"/>
            <a:t> </a:t>
          </a:r>
          <a:r>
            <a:rPr lang="en-US" sz="1600" dirty="0"/>
            <a:t>X</a:t>
          </a:r>
        </a:p>
      </dgm:t>
    </dgm:pt>
    <dgm:pt modelId="{D93E6486-6DFF-B741-AB65-C77448E10925}" type="parTrans" cxnId="{3A4AF507-DECC-0641-A26F-E9B16AA4BDBD}">
      <dgm:prSet custT="1"/>
      <dgm:spPr/>
      <dgm:t>
        <a:bodyPr/>
        <a:lstStyle/>
        <a:p>
          <a:endParaRPr lang="en-US" sz="1600"/>
        </a:p>
      </dgm:t>
    </dgm:pt>
    <dgm:pt modelId="{241FE731-08D2-8F42-B78F-C0DBDBC35333}" type="sibTrans" cxnId="{3A4AF507-DECC-0641-A26F-E9B16AA4BDBD}">
      <dgm:prSet/>
      <dgm:spPr/>
      <dgm:t>
        <a:bodyPr/>
        <a:lstStyle/>
        <a:p>
          <a:endParaRPr lang="en-US" sz="1600"/>
        </a:p>
      </dgm:t>
    </dgm:pt>
    <dgm:pt modelId="{646E9018-98FB-DE41-BD3D-F7797BE02AF3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/>
            <a:t>加药后细胞转录组数据</a:t>
          </a:r>
          <a:r>
            <a:rPr lang="zh-CN" altLang="en-US" sz="1600" dirty="0"/>
            <a:t> </a:t>
          </a:r>
          <a:r>
            <a:rPr lang="en-US" altLang="zh-CN" sz="1600" dirty="0"/>
            <a:t>Y</a:t>
          </a:r>
          <a:endParaRPr lang="en-US" sz="1600" dirty="0"/>
        </a:p>
      </dgm:t>
    </dgm:pt>
    <dgm:pt modelId="{185EFB86-5781-8149-965C-4546DBF9B1B0}" type="parTrans" cxnId="{14429BE0-8FC0-A147-AC4B-EEB54B355AC6}">
      <dgm:prSet custT="1"/>
      <dgm:spPr/>
      <dgm:t>
        <a:bodyPr/>
        <a:lstStyle/>
        <a:p>
          <a:endParaRPr lang="en-US" sz="1600"/>
        </a:p>
      </dgm:t>
    </dgm:pt>
    <dgm:pt modelId="{310B6D1A-48CF-D54B-82CB-DB16673340C3}" type="sibTrans" cxnId="{14429BE0-8FC0-A147-AC4B-EEB54B355AC6}">
      <dgm:prSet/>
      <dgm:spPr/>
      <dgm:t>
        <a:bodyPr/>
        <a:lstStyle/>
        <a:p>
          <a:endParaRPr lang="en-US" sz="1600"/>
        </a:p>
      </dgm:t>
    </dgm:pt>
    <dgm:pt modelId="{75C540A5-DDC5-7E44-A7D3-530D630570E1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600" dirty="0" err="1"/>
            <a:t>药物数据</a:t>
          </a:r>
          <a:r>
            <a:rPr lang="zh-CN" altLang="en-US" sz="1600" dirty="0"/>
            <a:t> </a:t>
          </a:r>
          <a:r>
            <a:rPr lang="en-US" altLang="zh-CN" sz="1600" dirty="0"/>
            <a:t>D</a:t>
          </a:r>
          <a:endParaRPr lang="en-US" sz="1600" dirty="0"/>
        </a:p>
      </dgm:t>
    </dgm:pt>
    <dgm:pt modelId="{CC064BCB-A48C-D74E-B0C8-0A5FA18FBBF0}" type="parTrans" cxnId="{00261AFC-2108-324F-8C89-BF73AE6145AA}">
      <dgm:prSet custT="1"/>
      <dgm:spPr/>
      <dgm:t>
        <a:bodyPr/>
        <a:lstStyle/>
        <a:p>
          <a:endParaRPr lang="en-US" sz="1600"/>
        </a:p>
      </dgm:t>
    </dgm:pt>
    <dgm:pt modelId="{E6FC35B4-C165-114E-B3D9-7FAED07841E4}" type="sibTrans" cxnId="{00261AFC-2108-324F-8C89-BF73AE6145AA}">
      <dgm:prSet/>
      <dgm:spPr/>
      <dgm:t>
        <a:bodyPr/>
        <a:lstStyle/>
        <a:p>
          <a:endParaRPr lang="en-US" sz="1600"/>
        </a:p>
      </dgm:t>
    </dgm:pt>
    <dgm:pt modelId="{F0CC24E3-49AD-1349-9156-AA276B0C2995}" type="pres">
      <dgm:prSet presAssocID="{4FCAF9F9-D2A7-244B-8267-87D2ACD618B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B80CE7-CAAD-AE4F-8E28-32AD2DFA9797}" type="pres">
      <dgm:prSet presAssocID="{CB50B768-8363-A643-91F5-F7832BC7141E}" presName="root1" presStyleCnt="0"/>
      <dgm:spPr/>
    </dgm:pt>
    <dgm:pt modelId="{C9C14547-2250-E842-B92F-E356608547C4}" type="pres">
      <dgm:prSet presAssocID="{CB50B768-8363-A643-91F5-F7832BC7141E}" presName="LevelOneTextNode" presStyleLbl="node0" presStyleIdx="0" presStyleCnt="1" custScaleX="80837" custScaleY="614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2DE336-3BC7-F34C-814F-DA5E39C4DEB2}" type="pres">
      <dgm:prSet presAssocID="{CB50B768-8363-A643-91F5-F7832BC7141E}" presName="level2hierChild" presStyleCnt="0"/>
      <dgm:spPr/>
    </dgm:pt>
    <dgm:pt modelId="{F3EF489A-34F3-784C-B2ED-3219008C540D}" type="pres">
      <dgm:prSet presAssocID="{D93E6486-6DFF-B741-AB65-C77448E10925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3AC80625-9C1D-A944-9902-13AB27908733}" type="pres">
      <dgm:prSet presAssocID="{D93E6486-6DFF-B741-AB65-C77448E10925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9A2B6936-7510-714F-B667-B4176AE6A9F1}" type="pres">
      <dgm:prSet presAssocID="{41BBEB85-3050-DF4F-8CB2-93473A573538}" presName="root2" presStyleCnt="0"/>
      <dgm:spPr/>
    </dgm:pt>
    <dgm:pt modelId="{E019C4F2-E453-6F4A-B64B-28299553C70E}" type="pres">
      <dgm:prSet presAssocID="{41BBEB85-3050-DF4F-8CB2-93473A573538}" presName="LevelTwoTextNode" presStyleLbl="node2" presStyleIdx="0" presStyleCnt="3" custScaleX="1152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102879-EACA-C54A-A314-CAF6F52317DE}" type="pres">
      <dgm:prSet presAssocID="{41BBEB85-3050-DF4F-8CB2-93473A573538}" presName="level3hierChild" presStyleCnt="0"/>
      <dgm:spPr/>
    </dgm:pt>
    <dgm:pt modelId="{ABC41BC4-7BB7-8143-A12F-313B220109E1}" type="pres">
      <dgm:prSet presAssocID="{185EFB86-5781-8149-965C-4546DBF9B1B0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0DBB623F-A3D9-7E40-A231-5C536CFEFA15}" type="pres">
      <dgm:prSet presAssocID="{185EFB86-5781-8149-965C-4546DBF9B1B0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57A17CB9-FA0A-984B-B4AA-C7DCAE65EF27}" type="pres">
      <dgm:prSet presAssocID="{646E9018-98FB-DE41-BD3D-F7797BE02AF3}" presName="root2" presStyleCnt="0"/>
      <dgm:spPr/>
    </dgm:pt>
    <dgm:pt modelId="{2830EA45-0607-DB4B-B1A2-B26E6372A8D7}" type="pres">
      <dgm:prSet presAssocID="{646E9018-98FB-DE41-BD3D-F7797BE02AF3}" presName="LevelTwoTextNode" presStyleLbl="node2" presStyleIdx="1" presStyleCnt="3" custScaleX="1152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E44AA3-7AF2-524C-831C-81984B043801}" type="pres">
      <dgm:prSet presAssocID="{646E9018-98FB-DE41-BD3D-F7797BE02AF3}" presName="level3hierChild" presStyleCnt="0"/>
      <dgm:spPr/>
    </dgm:pt>
    <dgm:pt modelId="{024009BB-04CD-5046-8DE8-71DEBCA34FC6}" type="pres">
      <dgm:prSet presAssocID="{CC064BCB-A48C-D74E-B0C8-0A5FA18FBBF0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B036F1C7-FB1A-BE49-B6C2-769AF42554B8}" type="pres">
      <dgm:prSet presAssocID="{CC064BCB-A48C-D74E-B0C8-0A5FA18FBBF0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E76973C-D040-A141-A4FA-9EE7336F1A67}" type="pres">
      <dgm:prSet presAssocID="{75C540A5-DDC5-7E44-A7D3-530D630570E1}" presName="root2" presStyleCnt="0"/>
      <dgm:spPr/>
    </dgm:pt>
    <dgm:pt modelId="{34B736CE-9C73-CE4C-ADA7-11CA7BC998D2}" type="pres">
      <dgm:prSet presAssocID="{75C540A5-DDC5-7E44-A7D3-530D630570E1}" presName="LevelTwoTextNode" presStyleLbl="node2" presStyleIdx="2" presStyleCnt="3" custScaleX="1152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461A5-1094-A744-84B9-FA57644DE502}" type="pres">
      <dgm:prSet presAssocID="{75C540A5-DDC5-7E44-A7D3-530D630570E1}" presName="level3hierChild" presStyleCnt="0"/>
      <dgm:spPr/>
    </dgm:pt>
  </dgm:ptLst>
  <dgm:cxnLst>
    <dgm:cxn modelId="{876B2FBE-7322-F24C-86D5-12829817D707}" type="presOf" srcId="{CC064BCB-A48C-D74E-B0C8-0A5FA18FBBF0}" destId="{024009BB-04CD-5046-8DE8-71DEBCA34FC6}" srcOrd="0" destOrd="0" presId="urn:microsoft.com/office/officeart/2008/layout/HorizontalMultiLevelHierarchy"/>
    <dgm:cxn modelId="{00261AFC-2108-324F-8C89-BF73AE6145AA}" srcId="{CB50B768-8363-A643-91F5-F7832BC7141E}" destId="{75C540A5-DDC5-7E44-A7D3-530D630570E1}" srcOrd="2" destOrd="0" parTransId="{CC064BCB-A48C-D74E-B0C8-0A5FA18FBBF0}" sibTransId="{E6FC35B4-C165-114E-B3D9-7FAED07841E4}"/>
    <dgm:cxn modelId="{2A877BB6-5AC7-F842-AA6A-CAC60387BAF5}" type="presOf" srcId="{CC064BCB-A48C-D74E-B0C8-0A5FA18FBBF0}" destId="{B036F1C7-FB1A-BE49-B6C2-769AF42554B8}" srcOrd="1" destOrd="0" presId="urn:microsoft.com/office/officeart/2008/layout/HorizontalMultiLevelHierarchy"/>
    <dgm:cxn modelId="{14429BE0-8FC0-A147-AC4B-EEB54B355AC6}" srcId="{CB50B768-8363-A643-91F5-F7832BC7141E}" destId="{646E9018-98FB-DE41-BD3D-F7797BE02AF3}" srcOrd="1" destOrd="0" parTransId="{185EFB86-5781-8149-965C-4546DBF9B1B0}" sibTransId="{310B6D1A-48CF-D54B-82CB-DB16673340C3}"/>
    <dgm:cxn modelId="{85ED97B6-5379-4248-93E8-2630FD2B16CA}" type="presOf" srcId="{41BBEB85-3050-DF4F-8CB2-93473A573538}" destId="{E019C4F2-E453-6F4A-B64B-28299553C70E}" srcOrd="0" destOrd="0" presId="urn:microsoft.com/office/officeart/2008/layout/HorizontalMultiLevelHierarchy"/>
    <dgm:cxn modelId="{0E472332-75EA-2C4B-91E3-E6EC6033305B}" type="presOf" srcId="{185EFB86-5781-8149-965C-4546DBF9B1B0}" destId="{ABC41BC4-7BB7-8143-A12F-313B220109E1}" srcOrd="0" destOrd="0" presId="urn:microsoft.com/office/officeart/2008/layout/HorizontalMultiLevelHierarchy"/>
    <dgm:cxn modelId="{69648351-B9B3-064E-8002-3D16CACBA824}" type="presOf" srcId="{75C540A5-DDC5-7E44-A7D3-530D630570E1}" destId="{34B736CE-9C73-CE4C-ADA7-11CA7BC998D2}" srcOrd="0" destOrd="0" presId="urn:microsoft.com/office/officeart/2008/layout/HorizontalMultiLevelHierarchy"/>
    <dgm:cxn modelId="{262A6060-EDBC-9146-865E-7FA363D3F560}" type="presOf" srcId="{D93E6486-6DFF-B741-AB65-C77448E10925}" destId="{F3EF489A-34F3-784C-B2ED-3219008C540D}" srcOrd="0" destOrd="0" presId="urn:microsoft.com/office/officeart/2008/layout/HorizontalMultiLevelHierarchy"/>
    <dgm:cxn modelId="{9E847D6F-3D97-8849-A08C-0C7EDA884AEB}" type="presOf" srcId="{4FCAF9F9-D2A7-244B-8267-87D2ACD618BD}" destId="{F0CC24E3-49AD-1349-9156-AA276B0C2995}" srcOrd="0" destOrd="0" presId="urn:microsoft.com/office/officeart/2008/layout/HorizontalMultiLevelHierarchy"/>
    <dgm:cxn modelId="{DE5F16B9-3720-324A-AC13-286E50FCEE65}" srcId="{4FCAF9F9-D2A7-244B-8267-87D2ACD618BD}" destId="{CB50B768-8363-A643-91F5-F7832BC7141E}" srcOrd="0" destOrd="0" parTransId="{9A171FF2-DD72-8F4B-9FB1-E93FC5062F79}" sibTransId="{97A0E883-5AF2-8345-81FC-4B63E483E24E}"/>
    <dgm:cxn modelId="{42075593-513B-3542-AC14-D2848AED6F67}" type="presOf" srcId="{646E9018-98FB-DE41-BD3D-F7797BE02AF3}" destId="{2830EA45-0607-DB4B-B1A2-B26E6372A8D7}" srcOrd="0" destOrd="0" presId="urn:microsoft.com/office/officeart/2008/layout/HorizontalMultiLevelHierarchy"/>
    <dgm:cxn modelId="{C4ADCD4C-008C-8641-A0D8-B346D12D8302}" type="presOf" srcId="{185EFB86-5781-8149-965C-4546DBF9B1B0}" destId="{0DBB623F-A3D9-7E40-A231-5C536CFEFA15}" srcOrd="1" destOrd="0" presId="urn:microsoft.com/office/officeart/2008/layout/HorizontalMultiLevelHierarchy"/>
    <dgm:cxn modelId="{3A4AF507-DECC-0641-A26F-E9B16AA4BDBD}" srcId="{CB50B768-8363-A643-91F5-F7832BC7141E}" destId="{41BBEB85-3050-DF4F-8CB2-93473A573538}" srcOrd="0" destOrd="0" parTransId="{D93E6486-6DFF-B741-AB65-C77448E10925}" sibTransId="{241FE731-08D2-8F42-B78F-C0DBDBC35333}"/>
    <dgm:cxn modelId="{D4225DC3-B208-F54F-83D0-08C1AED277AC}" type="presOf" srcId="{D93E6486-6DFF-B741-AB65-C77448E10925}" destId="{3AC80625-9C1D-A944-9902-13AB27908733}" srcOrd="1" destOrd="0" presId="urn:microsoft.com/office/officeart/2008/layout/HorizontalMultiLevelHierarchy"/>
    <dgm:cxn modelId="{0E3B3EAB-23A6-8D42-868C-78469C115CA3}" type="presOf" srcId="{CB50B768-8363-A643-91F5-F7832BC7141E}" destId="{C9C14547-2250-E842-B92F-E356608547C4}" srcOrd="0" destOrd="0" presId="urn:microsoft.com/office/officeart/2008/layout/HorizontalMultiLevelHierarchy"/>
    <dgm:cxn modelId="{3388856F-209A-A64B-A9C8-68E9AB350DF3}" type="presParOf" srcId="{F0CC24E3-49AD-1349-9156-AA276B0C2995}" destId="{DFB80CE7-CAAD-AE4F-8E28-32AD2DFA9797}" srcOrd="0" destOrd="0" presId="urn:microsoft.com/office/officeart/2008/layout/HorizontalMultiLevelHierarchy"/>
    <dgm:cxn modelId="{FD8E57FC-7AF1-C141-A90E-DD6547AB4495}" type="presParOf" srcId="{DFB80CE7-CAAD-AE4F-8E28-32AD2DFA9797}" destId="{C9C14547-2250-E842-B92F-E356608547C4}" srcOrd="0" destOrd="0" presId="urn:microsoft.com/office/officeart/2008/layout/HorizontalMultiLevelHierarchy"/>
    <dgm:cxn modelId="{4290F5D0-2E61-C04E-8211-B8F41CCABAE3}" type="presParOf" srcId="{DFB80CE7-CAAD-AE4F-8E28-32AD2DFA9797}" destId="{A12DE336-3BC7-F34C-814F-DA5E39C4DEB2}" srcOrd="1" destOrd="0" presId="urn:microsoft.com/office/officeart/2008/layout/HorizontalMultiLevelHierarchy"/>
    <dgm:cxn modelId="{D31138D0-BAFD-A642-B01B-554D26482656}" type="presParOf" srcId="{A12DE336-3BC7-F34C-814F-DA5E39C4DEB2}" destId="{F3EF489A-34F3-784C-B2ED-3219008C540D}" srcOrd="0" destOrd="0" presId="urn:microsoft.com/office/officeart/2008/layout/HorizontalMultiLevelHierarchy"/>
    <dgm:cxn modelId="{A443A468-EF43-6640-AAB9-A335D7C1BE3E}" type="presParOf" srcId="{F3EF489A-34F3-784C-B2ED-3219008C540D}" destId="{3AC80625-9C1D-A944-9902-13AB27908733}" srcOrd="0" destOrd="0" presId="urn:microsoft.com/office/officeart/2008/layout/HorizontalMultiLevelHierarchy"/>
    <dgm:cxn modelId="{824DD0D4-B3D7-6A4F-81D9-962FAFD31645}" type="presParOf" srcId="{A12DE336-3BC7-F34C-814F-DA5E39C4DEB2}" destId="{9A2B6936-7510-714F-B667-B4176AE6A9F1}" srcOrd="1" destOrd="0" presId="urn:microsoft.com/office/officeart/2008/layout/HorizontalMultiLevelHierarchy"/>
    <dgm:cxn modelId="{8DA84FFE-A50C-2F4C-A0E0-80B220628CFC}" type="presParOf" srcId="{9A2B6936-7510-714F-B667-B4176AE6A9F1}" destId="{E019C4F2-E453-6F4A-B64B-28299553C70E}" srcOrd="0" destOrd="0" presId="urn:microsoft.com/office/officeart/2008/layout/HorizontalMultiLevelHierarchy"/>
    <dgm:cxn modelId="{F04CF5FA-BE00-5D45-B105-6B80CBA02DE6}" type="presParOf" srcId="{9A2B6936-7510-714F-B667-B4176AE6A9F1}" destId="{2A102879-EACA-C54A-A314-CAF6F52317DE}" srcOrd="1" destOrd="0" presId="urn:microsoft.com/office/officeart/2008/layout/HorizontalMultiLevelHierarchy"/>
    <dgm:cxn modelId="{67F43838-5751-4B49-AC74-860E6F961222}" type="presParOf" srcId="{A12DE336-3BC7-F34C-814F-DA5E39C4DEB2}" destId="{ABC41BC4-7BB7-8143-A12F-313B220109E1}" srcOrd="2" destOrd="0" presId="urn:microsoft.com/office/officeart/2008/layout/HorizontalMultiLevelHierarchy"/>
    <dgm:cxn modelId="{6DDE4F7A-3010-BF40-8D54-C05A5830CC5C}" type="presParOf" srcId="{ABC41BC4-7BB7-8143-A12F-313B220109E1}" destId="{0DBB623F-A3D9-7E40-A231-5C536CFEFA15}" srcOrd="0" destOrd="0" presId="urn:microsoft.com/office/officeart/2008/layout/HorizontalMultiLevelHierarchy"/>
    <dgm:cxn modelId="{BA992820-1D5A-CD42-851E-9C66B0C88730}" type="presParOf" srcId="{A12DE336-3BC7-F34C-814F-DA5E39C4DEB2}" destId="{57A17CB9-FA0A-984B-B4AA-C7DCAE65EF27}" srcOrd="3" destOrd="0" presId="urn:microsoft.com/office/officeart/2008/layout/HorizontalMultiLevelHierarchy"/>
    <dgm:cxn modelId="{6F874170-2952-E047-9A72-9E4C89E812DB}" type="presParOf" srcId="{57A17CB9-FA0A-984B-B4AA-C7DCAE65EF27}" destId="{2830EA45-0607-DB4B-B1A2-B26E6372A8D7}" srcOrd="0" destOrd="0" presId="urn:microsoft.com/office/officeart/2008/layout/HorizontalMultiLevelHierarchy"/>
    <dgm:cxn modelId="{B29A6FF8-08D9-0647-BCF3-06E27A629DA4}" type="presParOf" srcId="{57A17CB9-FA0A-984B-B4AA-C7DCAE65EF27}" destId="{69E44AA3-7AF2-524C-831C-81984B043801}" srcOrd="1" destOrd="0" presId="urn:microsoft.com/office/officeart/2008/layout/HorizontalMultiLevelHierarchy"/>
    <dgm:cxn modelId="{E89AC670-2C43-8D49-8F5F-89E7D39E970C}" type="presParOf" srcId="{A12DE336-3BC7-F34C-814F-DA5E39C4DEB2}" destId="{024009BB-04CD-5046-8DE8-71DEBCA34FC6}" srcOrd="4" destOrd="0" presId="urn:microsoft.com/office/officeart/2008/layout/HorizontalMultiLevelHierarchy"/>
    <dgm:cxn modelId="{8E551638-642A-C641-9F2B-69720B52D917}" type="presParOf" srcId="{024009BB-04CD-5046-8DE8-71DEBCA34FC6}" destId="{B036F1C7-FB1A-BE49-B6C2-769AF42554B8}" srcOrd="0" destOrd="0" presId="urn:microsoft.com/office/officeart/2008/layout/HorizontalMultiLevelHierarchy"/>
    <dgm:cxn modelId="{8E70C8E8-518B-9A43-BE4C-C39AA973AD84}" type="presParOf" srcId="{A12DE336-3BC7-F34C-814F-DA5E39C4DEB2}" destId="{5E76973C-D040-A141-A4FA-9EE7336F1A67}" srcOrd="5" destOrd="0" presId="urn:microsoft.com/office/officeart/2008/layout/HorizontalMultiLevelHierarchy"/>
    <dgm:cxn modelId="{03EB665D-E7A2-2A4B-9B92-154B56AEF61C}" type="presParOf" srcId="{5E76973C-D040-A141-A4FA-9EE7336F1A67}" destId="{34B736CE-9C73-CE4C-ADA7-11CA7BC998D2}" srcOrd="0" destOrd="0" presId="urn:microsoft.com/office/officeart/2008/layout/HorizontalMultiLevelHierarchy"/>
    <dgm:cxn modelId="{3EEEC3D4-6817-5248-BFFA-22DB19FB7C5E}" type="presParOf" srcId="{5E76973C-D040-A141-A4FA-9EE7336F1A67}" destId="{A1E461A5-1094-A744-84B9-FA57644DE50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176A38-B7AD-4FA9-B006-403B3ABF634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310CD9D-4B58-4ED5-83C2-2F6852081094}">
      <dgm:prSet phldrT="[文本]"/>
      <dgm:spPr>
        <a:solidFill>
          <a:srgbClr val="2F5597"/>
        </a:solidFill>
      </dgm:spPr>
      <dgm:t>
        <a:bodyPr/>
        <a:lstStyle/>
        <a:p>
          <a:r>
            <a:rPr lang="zh-CN" altLang="en-US" dirty="0" smtClean="0"/>
            <a:t>预测</a:t>
          </a:r>
          <a:endParaRPr lang="zh-CN" altLang="en-US" dirty="0"/>
        </a:p>
      </dgm:t>
    </dgm:pt>
    <dgm:pt modelId="{AAE9AA04-3C02-4587-9CE5-1E9DA6F0F19A}" type="par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D481F838-744D-4E36-BAD8-32EA02F9922C}" type="sibTrans" cxnId="{06B6D17E-57B9-4D75-9A63-27A80D3F17EA}">
      <dgm:prSet/>
      <dgm:spPr/>
      <dgm:t>
        <a:bodyPr/>
        <a:lstStyle/>
        <a:p>
          <a:endParaRPr lang="zh-CN" altLang="en-US"/>
        </a:p>
      </dgm:t>
    </dgm:pt>
    <dgm:pt modelId="{958219BF-C216-4822-A596-51136BD881BD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解释</a:t>
          </a:r>
          <a:endParaRPr lang="zh-CN" altLang="en-US" dirty="0"/>
        </a:p>
      </dgm:t>
    </dgm:pt>
    <dgm:pt modelId="{639BAC46-6423-4A07-A6CC-F357D8D1D6DC}" type="parTrans" cxnId="{F41B1F64-DC49-42EF-912A-AEE87CD2650A}">
      <dgm:prSet/>
      <dgm:spPr/>
      <dgm:t>
        <a:bodyPr/>
        <a:lstStyle/>
        <a:p>
          <a:endParaRPr lang="zh-CN" altLang="en-US"/>
        </a:p>
      </dgm:t>
    </dgm:pt>
    <dgm:pt modelId="{EB14AAB2-0B11-47DE-AD2F-3952482B6367}" type="sibTrans" cxnId="{F41B1F64-DC49-42EF-912A-AEE87CD2650A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D8A5732E-4495-4D49-962B-7653CAE1086A}">
      <dgm:prSet phldrT="[文本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zh-CN" altLang="en-US" dirty="0" smtClean="0"/>
            <a:t>泛化</a:t>
          </a:r>
          <a:endParaRPr lang="zh-CN" altLang="en-US" dirty="0"/>
        </a:p>
      </dgm:t>
    </dgm:pt>
    <dgm:pt modelId="{9B1CF111-16C4-4A2E-9298-573719A3E5B8}" type="parTrans" cxnId="{8C0D1170-23A1-40DB-B42B-E9C77FD17977}">
      <dgm:prSet/>
      <dgm:spPr/>
      <dgm:t>
        <a:bodyPr/>
        <a:lstStyle/>
        <a:p>
          <a:endParaRPr lang="zh-CN" altLang="en-US"/>
        </a:p>
      </dgm:t>
    </dgm:pt>
    <dgm:pt modelId="{6775233A-165F-4846-ABCA-707DB4FAC044}" type="sibTrans" cxnId="{8C0D1170-23A1-40DB-B42B-E9C77FD17977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zh-CN" altLang="en-US"/>
        </a:p>
      </dgm:t>
    </dgm:pt>
    <dgm:pt modelId="{83524E6F-47A7-49EF-89B9-DC900EA33E82}" type="pres">
      <dgm:prSet presAssocID="{77176A38-B7AD-4FA9-B006-403B3ABF63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31C642A-ED49-4DDD-B8F7-40C21E38B468}" type="pres">
      <dgm:prSet presAssocID="{B310CD9D-4B58-4ED5-83C2-2F685208109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68033-E12A-48ED-81E1-B5536D10EFF4}" type="pres">
      <dgm:prSet presAssocID="{B310CD9D-4B58-4ED5-83C2-2F6852081094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0118EA7-9FF0-4FDF-A186-9D9B38257D5C}" type="pres">
      <dgm:prSet presAssocID="{B310CD9D-4B58-4ED5-83C2-2F6852081094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0B4BF67F-213B-40F7-AF16-7178C35E91FA}" type="pres">
      <dgm:prSet presAssocID="{958219BF-C216-4822-A596-51136BD881B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C53F5-8296-40F2-9902-457268597E98}" type="pres">
      <dgm:prSet presAssocID="{958219BF-C216-4822-A596-51136BD881BD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866F47-7634-48DB-B61E-77605E9388BF}" type="pres">
      <dgm:prSet presAssocID="{958219BF-C216-4822-A596-51136BD881BD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21E774C4-C3A3-42A6-AD0F-E739E17B1294}" type="pres">
      <dgm:prSet presAssocID="{D8A5732E-4495-4D49-962B-7653CAE1086A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1B0B93D-455E-4009-8482-7772239A1B36}" type="pres">
      <dgm:prSet presAssocID="{D8A5732E-4495-4D49-962B-7653CAE1086A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B659F-A59D-4BC9-8B22-D4B9EF7F55A9}" type="pres">
      <dgm:prSet presAssocID="{D8A5732E-4495-4D49-962B-7653CAE1086A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34549C6-7D70-449A-A77F-4FEEE929D1C3}" type="pres">
      <dgm:prSet presAssocID="{D8A5732E-4495-4D49-962B-7653CAE1086A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6435F9-D111-47B8-B932-23E539E1B74D}" type="pres">
      <dgm:prSet presAssocID="{D481F838-744D-4E36-BAD8-32EA02F9922C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6D8CC20A-FE98-4646-84F5-8223502CAE07}" type="pres">
      <dgm:prSet presAssocID="{EB14AAB2-0B11-47DE-AD2F-3952482B636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EE08C2B1-3036-43B7-B499-A853167DCEFA}" type="pres">
      <dgm:prSet presAssocID="{6775233A-165F-4846-ABCA-707DB4FAC044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41B1F64-DC49-42EF-912A-AEE87CD2650A}" srcId="{77176A38-B7AD-4FA9-B006-403B3ABF6341}" destId="{958219BF-C216-4822-A596-51136BD881BD}" srcOrd="1" destOrd="0" parTransId="{639BAC46-6423-4A07-A6CC-F357D8D1D6DC}" sibTransId="{EB14AAB2-0B11-47DE-AD2F-3952482B6367}"/>
    <dgm:cxn modelId="{06B6D17E-57B9-4D75-9A63-27A80D3F17EA}" srcId="{77176A38-B7AD-4FA9-B006-403B3ABF6341}" destId="{B310CD9D-4B58-4ED5-83C2-2F6852081094}" srcOrd="0" destOrd="0" parTransId="{AAE9AA04-3C02-4587-9CE5-1E9DA6F0F19A}" sibTransId="{D481F838-744D-4E36-BAD8-32EA02F9922C}"/>
    <dgm:cxn modelId="{7A9144E8-3DD2-4E28-B3E7-BA52A3B496BD}" type="presOf" srcId="{D481F838-744D-4E36-BAD8-32EA02F9922C}" destId="{766435F9-D111-47B8-B932-23E539E1B74D}" srcOrd="0" destOrd="0" presId="urn:microsoft.com/office/officeart/2005/8/layout/gear1"/>
    <dgm:cxn modelId="{E0934EF5-B5FF-4C19-98F4-6AC2DD6CDC7E}" type="presOf" srcId="{B310CD9D-4B58-4ED5-83C2-2F6852081094}" destId="{10118EA7-9FF0-4FDF-A186-9D9B38257D5C}" srcOrd="2" destOrd="0" presId="urn:microsoft.com/office/officeart/2005/8/layout/gear1"/>
    <dgm:cxn modelId="{660B2E88-8098-482B-BCA7-0009D23844F9}" type="presOf" srcId="{B310CD9D-4B58-4ED5-83C2-2F6852081094}" destId="{1E968033-E12A-48ED-81E1-B5536D10EFF4}" srcOrd="1" destOrd="0" presId="urn:microsoft.com/office/officeart/2005/8/layout/gear1"/>
    <dgm:cxn modelId="{F6CDF22E-F6C9-4B80-89F7-D23B09338E05}" type="presOf" srcId="{D8A5732E-4495-4D49-962B-7653CAE1086A}" destId="{034549C6-7D70-449A-A77F-4FEEE929D1C3}" srcOrd="3" destOrd="0" presId="urn:microsoft.com/office/officeart/2005/8/layout/gear1"/>
    <dgm:cxn modelId="{7112CF5E-009E-44D1-BE66-4759F19E3585}" type="presOf" srcId="{6775233A-165F-4846-ABCA-707DB4FAC044}" destId="{EE08C2B1-3036-43B7-B499-A853167DCEFA}" srcOrd="0" destOrd="0" presId="urn:microsoft.com/office/officeart/2005/8/layout/gear1"/>
    <dgm:cxn modelId="{81947A5C-B551-4FDE-B72C-E275624FCD2F}" type="presOf" srcId="{EB14AAB2-0B11-47DE-AD2F-3952482B6367}" destId="{6D8CC20A-FE98-4646-84F5-8223502CAE07}" srcOrd="0" destOrd="0" presId="urn:microsoft.com/office/officeart/2005/8/layout/gear1"/>
    <dgm:cxn modelId="{E93B3499-DFD5-4BE0-B629-C65FCE3FAD1A}" type="presOf" srcId="{77176A38-B7AD-4FA9-B006-403B3ABF6341}" destId="{83524E6F-47A7-49EF-89B9-DC900EA33E82}" srcOrd="0" destOrd="0" presId="urn:microsoft.com/office/officeart/2005/8/layout/gear1"/>
    <dgm:cxn modelId="{3EABC75F-66FE-47EC-BDEF-BCA437F67B52}" type="presOf" srcId="{B310CD9D-4B58-4ED5-83C2-2F6852081094}" destId="{B31C642A-ED49-4DDD-B8F7-40C21E38B468}" srcOrd="0" destOrd="0" presId="urn:microsoft.com/office/officeart/2005/8/layout/gear1"/>
    <dgm:cxn modelId="{DD3CE49C-FA8F-443A-B43B-EEC9614A029C}" type="presOf" srcId="{D8A5732E-4495-4D49-962B-7653CAE1086A}" destId="{2DAB659F-A59D-4BC9-8B22-D4B9EF7F55A9}" srcOrd="2" destOrd="0" presId="urn:microsoft.com/office/officeart/2005/8/layout/gear1"/>
    <dgm:cxn modelId="{B20BB179-70EE-43CF-B358-5E3EE090A431}" type="presOf" srcId="{958219BF-C216-4822-A596-51136BD881BD}" destId="{147C53F5-8296-40F2-9902-457268597E98}" srcOrd="1" destOrd="0" presId="urn:microsoft.com/office/officeart/2005/8/layout/gear1"/>
    <dgm:cxn modelId="{D4F33FB9-DA14-4CD3-B8CE-0F933DF167D3}" type="presOf" srcId="{958219BF-C216-4822-A596-51136BD881BD}" destId="{0B4BF67F-213B-40F7-AF16-7178C35E91FA}" srcOrd="0" destOrd="0" presId="urn:microsoft.com/office/officeart/2005/8/layout/gear1"/>
    <dgm:cxn modelId="{C4375756-2A25-4A06-99AD-204DB6BED4C2}" type="presOf" srcId="{D8A5732E-4495-4D49-962B-7653CAE1086A}" destId="{21E774C4-C3A3-42A6-AD0F-E739E17B1294}" srcOrd="0" destOrd="0" presId="urn:microsoft.com/office/officeart/2005/8/layout/gear1"/>
    <dgm:cxn modelId="{DB648949-9B7D-4A0C-90E5-7E4049C7F14B}" type="presOf" srcId="{958219BF-C216-4822-A596-51136BD881BD}" destId="{BA866F47-7634-48DB-B61E-77605E9388BF}" srcOrd="2" destOrd="0" presId="urn:microsoft.com/office/officeart/2005/8/layout/gear1"/>
    <dgm:cxn modelId="{7ECF2B2E-EC94-4D97-AED0-135A49EFE36B}" type="presOf" srcId="{D8A5732E-4495-4D49-962B-7653CAE1086A}" destId="{21B0B93D-455E-4009-8482-7772239A1B36}" srcOrd="1" destOrd="0" presId="urn:microsoft.com/office/officeart/2005/8/layout/gear1"/>
    <dgm:cxn modelId="{8C0D1170-23A1-40DB-B42B-E9C77FD17977}" srcId="{77176A38-B7AD-4FA9-B006-403B3ABF6341}" destId="{D8A5732E-4495-4D49-962B-7653CAE1086A}" srcOrd="2" destOrd="0" parTransId="{9B1CF111-16C4-4A2E-9298-573719A3E5B8}" sibTransId="{6775233A-165F-4846-ABCA-707DB4FAC044}"/>
    <dgm:cxn modelId="{DBA0B69D-8D11-4893-ACF3-8DCD1148E5B7}" type="presParOf" srcId="{83524E6F-47A7-49EF-89B9-DC900EA33E82}" destId="{B31C642A-ED49-4DDD-B8F7-40C21E38B468}" srcOrd="0" destOrd="0" presId="urn:microsoft.com/office/officeart/2005/8/layout/gear1"/>
    <dgm:cxn modelId="{970015F0-CBF8-4374-8797-23C4B40BD77D}" type="presParOf" srcId="{83524E6F-47A7-49EF-89B9-DC900EA33E82}" destId="{1E968033-E12A-48ED-81E1-B5536D10EFF4}" srcOrd="1" destOrd="0" presId="urn:microsoft.com/office/officeart/2005/8/layout/gear1"/>
    <dgm:cxn modelId="{8A126B97-B93D-4290-A08C-C71665FD73AD}" type="presParOf" srcId="{83524E6F-47A7-49EF-89B9-DC900EA33E82}" destId="{10118EA7-9FF0-4FDF-A186-9D9B38257D5C}" srcOrd="2" destOrd="0" presId="urn:microsoft.com/office/officeart/2005/8/layout/gear1"/>
    <dgm:cxn modelId="{246EE2D1-EC35-4A94-9B94-BC6B09E67D95}" type="presParOf" srcId="{83524E6F-47A7-49EF-89B9-DC900EA33E82}" destId="{0B4BF67F-213B-40F7-AF16-7178C35E91FA}" srcOrd="3" destOrd="0" presId="urn:microsoft.com/office/officeart/2005/8/layout/gear1"/>
    <dgm:cxn modelId="{E507C368-2484-4F5B-ABA9-1FFD5965FFFB}" type="presParOf" srcId="{83524E6F-47A7-49EF-89B9-DC900EA33E82}" destId="{147C53F5-8296-40F2-9902-457268597E98}" srcOrd="4" destOrd="0" presId="urn:microsoft.com/office/officeart/2005/8/layout/gear1"/>
    <dgm:cxn modelId="{56DB8C0E-37DC-40A9-ACC5-EC57FC4A227F}" type="presParOf" srcId="{83524E6F-47A7-49EF-89B9-DC900EA33E82}" destId="{BA866F47-7634-48DB-B61E-77605E9388BF}" srcOrd="5" destOrd="0" presId="urn:microsoft.com/office/officeart/2005/8/layout/gear1"/>
    <dgm:cxn modelId="{55B15AAE-5C0B-4E89-B403-814288CF7D4C}" type="presParOf" srcId="{83524E6F-47A7-49EF-89B9-DC900EA33E82}" destId="{21E774C4-C3A3-42A6-AD0F-E739E17B1294}" srcOrd="6" destOrd="0" presId="urn:microsoft.com/office/officeart/2005/8/layout/gear1"/>
    <dgm:cxn modelId="{B8BA8832-6C5F-4220-9A93-07322D3767E3}" type="presParOf" srcId="{83524E6F-47A7-49EF-89B9-DC900EA33E82}" destId="{21B0B93D-455E-4009-8482-7772239A1B36}" srcOrd="7" destOrd="0" presId="urn:microsoft.com/office/officeart/2005/8/layout/gear1"/>
    <dgm:cxn modelId="{BD9D7DBA-429F-4437-935B-4C8E92EDFB5E}" type="presParOf" srcId="{83524E6F-47A7-49EF-89B9-DC900EA33E82}" destId="{2DAB659F-A59D-4BC9-8B22-D4B9EF7F55A9}" srcOrd="8" destOrd="0" presId="urn:microsoft.com/office/officeart/2005/8/layout/gear1"/>
    <dgm:cxn modelId="{65165F4D-DA14-469E-BE8F-C58F7A117056}" type="presParOf" srcId="{83524E6F-47A7-49EF-89B9-DC900EA33E82}" destId="{034549C6-7D70-449A-A77F-4FEEE929D1C3}" srcOrd="9" destOrd="0" presId="urn:microsoft.com/office/officeart/2005/8/layout/gear1"/>
    <dgm:cxn modelId="{C41EDBA6-D13B-49FB-A811-89ECEE26D6F8}" type="presParOf" srcId="{83524E6F-47A7-49EF-89B9-DC900EA33E82}" destId="{766435F9-D111-47B8-B932-23E539E1B74D}" srcOrd="10" destOrd="0" presId="urn:microsoft.com/office/officeart/2005/8/layout/gear1"/>
    <dgm:cxn modelId="{8A4822DF-CA4D-4AAC-B4F5-B0D33F5CD6AE}" type="presParOf" srcId="{83524E6F-47A7-49EF-89B9-DC900EA33E82}" destId="{6D8CC20A-FE98-4646-84F5-8223502CAE07}" srcOrd="11" destOrd="0" presId="urn:microsoft.com/office/officeart/2005/8/layout/gear1"/>
    <dgm:cxn modelId="{8314655F-0EC6-47A5-926F-CEB904D60FD3}" type="presParOf" srcId="{83524E6F-47A7-49EF-89B9-DC900EA33E82}" destId="{EE08C2B1-3036-43B7-B499-A853167DCE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4F09F6-323C-4C44-BEBD-2D80623F9E2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D1F7AC5-D34E-4109-A3BF-6333876EB85E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600" b="1" dirty="0" smtClean="0"/>
            <a:t>数据划分</a:t>
          </a:r>
          <a:endParaRPr lang="zh-CN" altLang="en-US" sz="1600" b="1" dirty="0"/>
        </a:p>
      </dgm:t>
    </dgm:pt>
    <dgm:pt modelId="{8441C884-CEB6-409A-913C-951FBB8EF2BE}" type="par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17C363BA-8041-41DB-888B-891554A436E2}" type="sibTrans" cxnId="{81BB5DD5-E04B-44A8-BFC4-9362105A141F}">
      <dgm:prSet/>
      <dgm:spPr/>
      <dgm:t>
        <a:bodyPr/>
        <a:lstStyle/>
        <a:p>
          <a:endParaRPr lang="zh-CN" altLang="en-US" sz="1600" b="1"/>
        </a:p>
      </dgm:t>
    </dgm:pt>
    <dgm:pt modelId="{721CF052-930A-4CAD-9963-95E6D70EA096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模型构建</a:t>
          </a:r>
          <a:endParaRPr lang="zh-CN" altLang="en-US" sz="1600" b="1" dirty="0"/>
        </a:p>
      </dgm:t>
    </dgm:pt>
    <dgm:pt modelId="{B719FA2F-8A8A-4C9C-89BB-A008FDF7B5B6}" type="par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644A4BA9-FE4C-4E7B-B940-521CD55EF295}" type="sibTrans" cxnId="{207182C7-ECE9-4061-8DB4-2860184A2926}">
      <dgm:prSet/>
      <dgm:spPr/>
      <dgm:t>
        <a:bodyPr/>
        <a:lstStyle/>
        <a:p>
          <a:endParaRPr lang="zh-CN" altLang="en-US" sz="1600" b="1"/>
        </a:p>
      </dgm:t>
    </dgm:pt>
    <dgm:pt modelId="{7CFFC46C-4CEB-41D4-A00F-A90455CB3245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模型训练</a:t>
          </a:r>
          <a:endParaRPr lang="zh-CN" altLang="en-US" sz="1600" b="1" dirty="0"/>
        </a:p>
      </dgm:t>
    </dgm:pt>
    <dgm:pt modelId="{EFBA848D-B632-42C2-8278-44D7CD28C350}" type="par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B0A1BCB1-3A06-4074-80B8-541F5C23523B}" type="sibTrans" cxnId="{457D6FDD-F011-4CE7-8D85-FB6D073F2D99}">
      <dgm:prSet/>
      <dgm:spPr/>
      <dgm:t>
        <a:bodyPr/>
        <a:lstStyle/>
        <a:p>
          <a:endParaRPr lang="zh-CN" altLang="en-US" sz="1600" b="1"/>
        </a:p>
      </dgm:t>
    </dgm:pt>
    <dgm:pt modelId="{1D71C7A5-B6B6-4B17-8479-736C0C45732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模型评价策略</a:t>
          </a:r>
          <a:endParaRPr lang="zh-CN" altLang="en-US" sz="1600" b="1" dirty="0"/>
        </a:p>
      </dgm:t>
    </dgm:pt>
    <dgm:pt modelId="{2E550AB4-37F4-463D-BDB1-C75BD264939E}" type="par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3342F318-DF54-40CF-94CB-8872554954A0}" type="sibTrans" cxnId="{6F298AC2-0DE7-4EBA-A66A-667B41A993C9}">
      <dgm:prSet/>
      <dgm:spPr/>
      <dgm:t>
        <a:bodyPr/>
        <a:lstStyle/>
        <a:p>
          <a:endParaRPr lang="zh-CN" altLang="en-US" sz="1600" b="1"/>
        </a:p>
      </dgm:t>
    </dgm:pt>
    <dgm:pt modelId="{D6D26793-07C7-48DF-9DC1-039D1E799587}">
      <dgm:prSet phldrT="[文本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600" b="1" dirty="0" smtClean="0"/>
            <a:t>下一步</a:t>
          </a:r>
          <a:endParaRPr lang="zh-CN" altLang="en-US" sz="1600" b="1" dirty="0"/>
        </a:p>
      </dgm:t>
    </dgm:pt>
    <dgm:pt modelId="{883722E3-4403-4D3C-9E0F-23BA7EF7B27D}" type="par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095EBA7E-189A-4442-B773-4D31EE10FB35}" type="sibTrans" cxnId="{01FEDB01-C9FB-4B42-AF6E-C3C9D5623AF1}">
      <dgm:prSet/>
      <dgm:spPr/>
      <dgm:t>
        <a:bodyPr/>
        <a:lstStyle/>
        <a:p>
          <a:endParaRPr lang="zh-CN" altLang="en-US" sz="1600"/>
        </a:p>
      </dgm:t>
    </dgm:pt>
    <dgm:pt modelId="{7F595EFB-F8E6-472E-8354-C6F8261DDA79}">
      <dgm:prSet phldrT="[文本]" custT="1"/>
      <dgm:spPr>
        <a:solidFill>
          <a:srgbClr val="DEEBF7"/>
        </a:solidFill>
      </dgm:spPr>
      <dgm:t>
        <a:bodyPr/>
        <a:lstStyle/>
        <a:p>
          <a:r>
            <a:rPr lang="zh-CN" altLang="en-US" sz="1600" b="1" dirty="0" smtClean="0"/>
            <a:t>结果</a:t>
          </a:r>
          <a:endParaRPr lang="zh-CN" altLang="en-US" sz="1600" b="1" dirty="0"/>
        </a:p>
      </dgm:t>
    </dgm:pt>
    <dgm:pt modelId="{6B24DE5D-D799-4FF9-B006-AD376FAFD782}" type="par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4A5B57A-8A9E-49B5-817B-83F3E476E98D}" type="sibTrans" cxnId="{CDA73F77-6F84-4521-83C2-57FA3860CB5C}">
      <dgm:prSet/>
      <dgm:spPr/>
      <dgm:t>
        <a:bodyPr/>
        <a:lstStyle/>
        <a:p>
          <a:endParaRPr lang="zh-CN" altLang="en-US"/>
        </a:p>
      </dgm:t>
    </dgm:pt>
    <dgm:pt modelId="{65029090-E508-4A0F-9392-E5FDA80BEE1D}" type="pres">
      <dgm:prSet presAssocID="{F54F09F6-323C-4C44-BEBD-2D80623F9E22}" presName="Name0" presStyleCnt="0">
        <dgm:presLayoutVars>
          <dgm:dir/>
          <dgm:animLvl val="lvl"/>
          <dgm:resizeHandles val="exact"/>
        </dgm:presLayoutVars>
      </dgm:prSet>
      <dgm:spPr/>
    </dgm:pt>
    <dgm:pt modelId="{E9836FFD-821E-4107-AF23-F09FFAC7537D}" type="pres">
      <dgm:prSet presAssocID="{4D1F7AC5-D34E-4109-A3BF-6333876EB85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F9B2C-E37B-4CAA-91E7-75CD287D678E}" type="pres">
      <dgm:prSet presAssocID="{17C363BA-8041-41DB-888B-891554A436E2}" presName="parTxOnlySpace" presStyleCnt="0"/>
      <dgm:spPr/>
    </dgm:pt>
    <dgm:pt modelId="{64C66150-0066-4D33-824F-24382851F3FC}" type="pres">
      <dgm:prSet presAssocID="{721CF052-930A-4CAD-9963-95E6D70EA09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C181E-FE60-4224-BDD2-954BCA688C85}" type="pres">
      <dgm:prSet presAssocID="{644A4BA9-FE4C-4E7B-B940-521CD55EF295}" presName="parTxOnlySpace" presStyleCnt="0"/>
      <dgm:spPr/>
    </dgm:pt>
    <dgm:pt modelId="{3D69F498-C808-475B-AE79-F6FD3CE9081D}" type="pres">
      <dgm:prSet presAssocID="{7CFFC46C-4CEB-41D4-A00F-A90455CB324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1029BE-DA10-421A-ABDF-37F5CAC799F3}" type="pres">
      <dgm:prSet presAssocID="{B0A1BCB1-3A06-4074-80B8-541F5C23523B}" presName="parTxOnlySpace" presStyleCnt="0"/>
      <dgm:spPr/>
    </dgm:pt>
    <dgm:pt modelId="{F49CF030-9BAB-4B75-812E-8AAFB2F8E629}" type="pres">
      <dgm:prSet presAssocID="{1D71C7A5-B6B6-4B17-8479-736C0C45732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66476C-436A-495D-9F1C-AEC42E946600}" type="pres">
      <dgm:prSet presAssocID="{3342F318-DF54-40CF-94CB-8872554954A0}" presName="parTxOnlySpace" presStyleCnt="0"/>
      <dgm:spPr/>
    </dgm:pt>
    <dgm:pt modelId="{E4BA4395-F7F5-4604-95A8-35D4102FB1E9}" type="pres">
      <dgm:prSet presAssocID="{7F595EFB-F8E6-472E-8354-C6F8261DDA7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EF6A0-8B1A-457C-8DF9-DC652AFE571E}" type="pres">
      <dgm:prSet presAssocID="{64A5B57A-8A9E-49B5-817B-83F3E476E98D}" presName="parTxOnlySpace" presStyleCnt="0"/>
      <dgm:spPr/>
    </dgm:pt>
    <dgm:pt modelId="{359466D2-26C0-4989-B7DE-AB369B5BEFE6}" type="pres">
      <dgm:prSet presAssocID="{D6D26793-07C7-48DF-9DC1-039D1E79958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BB5DD5-E04B-44A8-BFC4-9362105A141F}" srcId="{F54F09F6-323C-4C44-BEBD-2D80623F9E22}" destId="{4D1F7AC5-D34E-4109-A3BF-6333876EB85E}" srcOrd="0" destOrd="0" parTransId="{8441C884-CEB6-409A-913C-951FBB8EF2BE}" sibTransId="{17C363BA-8041-41DB-888B-891554A436E2}"/>
    <dgm:cxn modelId="{207182C7-ECE9-4061-8DB4-2860184A2926}" srcId="{F54F09F6-323C-4C44-BEBD-2D80623F9E22}" destId="{721CF052-930A-4CAD-9963-95E6D70EA096}" srcOrd="1" destOrd="0" parTransId="{B719FA2F-8A8A-4C9C-89BB-A008FDF7B5B6}" sibTransId="{644A4BA9-FE4C-4E7B-B940-521CD55EF295}"/>
    <dgm:cxn modelId="{5FE23289-9D14-4501-9CAA-8AD2DE5735D1}" type="presOf" srcId="{4D1F7AC5-D34E-4109-A3BF-6333876EB85E}" destId="{E9836FFD-821E-4107-AF23-F09FFAC7537D}" srcOrd="0" destOrd="0" presId="urn:microsoft.com/office/officeart/2005/8/layout/chevron1"/>
    <dgm:cxn modelId="{CDA73F77-6F84-4521-83C2-57FA3860CB5C}" srcId="{F54F09F6-323C-4C44-BEBD-2D80623F9E22}" destId="{7F595EFB-F8E6-472E-8354-C6F8261DDA79}" srcOrd="4" destOrd="0" parTransId="{6B24DE5D-D799-4FF9-B006-AD376FAFD782}" sibTransId="{64A5B57A-8A9E-49B5-817B-83F3E476E98D}"/>
    <dgm:cxn modelId="{6F298AC2-0DE7-4EBA-A66A-667B41A993C9}" srcId="{F54F09F6-323C-4C44-BEBD-2D80623F9E22}" destId="{1D71C7A5-B6B6-4B17-8479-736C0C457329}" srcOrd="3" destOrd="0" parTransId="{2E550AB4-37F4-463D-BDB1-C75BD264939E}" sibTransId="{3342F318-DF54-40CF-94CB-8872554954A0}"/>
    <dgm:cxn modelId="{01FEDB01-C9FB-4B42-AF6E-C3C9D5623AF1}" srcId="{F54F09F6-323C-4C44-BEBD-2D80623F9E22}" destId="{D6D26793-07C7-48DF-9DC1-039D1E799587}" srcOrd="5" destOrd="0" parTransId="{883722E3-4403-4D3C-9E0F-23BA7EF7B27D}" sibTransId="{095EBA7E-189A-4442-B773-4D31EE10FB35}"/>
    <dgm:cxn modelId="{661E5946-A4E0-4073-BE98-C5D095E2F6A0}" type="presOf" srcId="{7CFFC46C-4CEB-41D4-A00F-A90455CB3245}" destId="{3D69F498-C808-475B-AE79-F6FD3CE9081D}" srcOrd="0" destOrd="0" presId="urn:microsoft.com/office/officeart/2005/8/layout/chevron1"/>
    <dgm:cxn modelId="{697B2F1A-5EC1-4855-A70C-04C5F66DCFB6}" type="presOf" srcId="{7F595EFB-F8E6-472E-8354-C6F8261DDA79}" destId="{E4BA4395-F7F5-4604-95A8-35D4102FB1E9}" srcOrd="0" destOrd="0" presId="urn:microsoft.com/office/officeart/2005/8/layout/chevron1"/>
    <dgm:cxn modelId="{57554A85-D93A-4218-A241-917368A96CE0}" type="presOf" srcId="{721CF052-930A-4CAD-9963-95E6D70EA096}" destId="{64C66150-0066-4D33-824F-24382851F3FC}" srcOrd="0" destOrd="0" presId="urn:microsoft.com/office/officeart/2005/8/layout/chevron1"/>
    <dgm:cxn modelId="{8CC2DB6F-9CA2-4ABA-94E2-56837628967E}" type="presOf" srcId="{F54F09F6-323C-4C44-BEBD-2D80623F9E22}" destId="{65029090-E508-4A0F-9392-E5FDA80BEE1D}" srcOrd="0" destOrd="0" presId="urn:microsoft.com/office/officeart/2005/8/layout/chevron1"/>
    <dgm:cxn modelId="{DF7D0C82-3341-4F10-A3B7-3EA413318B4B}" type="presOf" srcId="{1D71C7A5-B6B6-4B17-8479-736C0C457329}" destId="{F49CF030-9BAB-4B75-812E-8AAFB2F8E629}" srcOrd="0" destOrd="0" presId="urn:microsoft.com/office/officeart/2005/8/layout/chevron1"/>
    <dgm:cxn modelId="{457D6FDD-F011-4CE7-8D85-FB6D073F2D99}" srcId="{F54F09F6-323C-4C44-BEBD-2D80623F9E22}" destId="{7CFFC46C-4CEB-41D4-A00F-A90455CB3245}" srcOrd="2" destOrd="0" parTransId="{EFBA848D-B632-42C2-8278-44D7CD28C350}" sibTransId="{B0A1BCB1-3A06-4074-80B8-541F5C23523B}"/>
    <dgm:cxn modelId="{7B775D84-A5CB-4494-BA01-BAA013E9196C}" type="presOf" srcId="{D6D26793-07C7-48DF-9DC1-039D1E799587}" destId="{359466D2-26C0-4989-B7DE-AB369B5BEFE6}" srcOrd="0" destOrd="0" presId="urn:microsoft.com/office/officeart/2005/8/layout/chevron1"/>
    <dgm:cxn modelId="{285F5D3C-D16F-4B5B-ADBF-828E2B3D56D6}" type="presParOf" srcId="{65029090-E508-4A0F-9392-E5FDA80BEE1D}" destId="{E9836FFD-821E-4107-AF23-F09FFAC7537D}" srcOrd="0" destOrd="0" presId="urn:microsoft.com/office/officeart/2005/8/layout/chevron1"/>
    <dgm:cxn modelId="{627B0772-2758-45EA-AFA0-70448FE1579C}" type="presParOf" srcId="{65029090-E508-4A0F-9392-E5FDA80BEE1D}" destId="{A53F9B2C-E37B-4CAA-91E7-75CD287D678E}" srcOrd="1" destOrd="0" presId="urn:microsoft.com/office/officeart/2005/8/layout/chevron1"/>
    <dgm:cxn modelId="{64AD01F1-D546-4AAA-A642-B7DD697DA7B4}" type="presParOf" srcId="{65029090-E508-4A0F-9392-E5FDA80BEE1D}" destId="{64C66150-0066-4D33-824F-24382851F3FC}" srcOrd="2" destOrd="0" presId="urn:microsoft.com/office/officeart/2005/8/layout/chevron1"/>
    <dgm:cxn modelId="{743455EB-8E61-42BC-A481-F72EACEF9786}" type="presParOf" srcId="{65029090-E508-4A0F-9392-E5FDA80BEE1D}" destId="{D2BC181E-FE60-4224-BDD2-954BCA688C85}" srcOrd="3" destOrd="0" presId="urn:microsoft.com/office/officeart/2005/8/layout/chevron1"/>
    <dgm:cxn modelId="{C532FBE5-C611-4044-BFC2-6E266CC20ABF}" type="presParOf" srcId="{65029090-E508-4A0F-9392-E5FDA80BEE1D}" destId="{3D69F498-C808-475B-AE79-F6FD3CE9081D}" srcOrd="4" destOrd="0" presId="urn:microsoft.com/office/officeart/2005/8/layout/chevron1"/>
    <dgm:cxn modelId="{58FC2D9B-0658-4D3E-8834-FA868FF98AC9}" type="presParOf" srcId="{65029090-E508-4A0F-9392-E5FDA80BEE1D}" destId="{491029BE-DA10-421A-ABDF-37F5CAC799F3}" srcOrd="5" destOrd="0" presId="urn:microsoft.com/office/officeart/2005/8/layout/chevron1"/>
    <dgm:cxn modelId="{D4AC15A7-5930-414E-B7B9-95A67AC6B1D5}" type="presParOf" srcId="{65029090-E508-4A0F-9392-E5FDA80BEE1D}" destId="{F49CF030-9BAB-4B75-812E-8AAFB2F8E629}" srcOrd="6" destOrd="0" presId="urn:microsoft.com/office/officeart/2005/8/layout/chevron1"/>
    <dgm:cxn modelId="{FA2FE618-94F8-427E-A2BB-42737265931F}" type="presParOf" srcId="{65029090-E508-4A0F-9392-E5FDA80BEE1D}" destId="{8166476C-436A-495D-9F1C-AEC42E946600}" srcOrd="7" destOrd="0" presId="urn:microsoft.com/office/officeart/2005/8/layout/chevron1"/>
    <dgm:cxn modelId="{6B03D701-FC4B-43D7-8C1C-A7DC6F16A233}" type="presParOf" srcId="{65029090-E508-4A0F-9392-E5FDA80BEE1D}" destId="{E4BA4395-F7F5-4604-95A8-35D4102FB1E9}" srcOrd="8" destOrd="0" presId="urn:microsoft.com/office/officeart/2005/8/layout/chevron1"/>
    <dgm:cxn modelId="{CBEACDC6-A5B4-4449-96C5-B700FD686588}" type="presParOf" srcId="{65029090-E508-4A0F-9392-E5FDA80BEE1D}" destId="{7B2EF6A0-8B1A-457C-8DF9-DC652AFE571E}" srcOrd="9" destOrd="0" presId="urn:microsoft.com/office/officeart/2005/8/layout/chevron1"/>
    <dgm:cxn modelId="{40FD087E-2E24-457E-B21E-30F64ABC25E9}" type="presParOf" srcId="{65029090-E508-4A0F-9392-E5FDA80BEE1D}" destId="{359466D2-26C0-4989-B7DE-AB369B5BEFE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14A42-70C2-644B-BD5B-C9847E96D54C}">
      <dsp:nvSpPr>
        <dsp:cNvPr id="0" name=""/>
        <dsp:cNvSpPr/>
      </dsp:nvSpPr>
      <dsp:spPr>
        <a:xfrm>
          <a:off x="23937" y="1158464"/>
          <a:ext cx="1984828" cy="7421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6h</a:t>
          </a:r>
          <a:r>
            <a:rPr lang="zh-CN" altLang="en-US" sz="1400" kern="1200" dirty="0"/>
            <a:t>组共</a:t>
          </a:r>
          <a:r>
            <a:rPr lang="en-US" altLang="zh-CN" sz="1400" kern="1200" dirty="0"/>
            <a:t>67</a:t>
          </a:r>
          <a:r>
            <a:rPr lang="zh-CN" altLang="en-US" sz="1400" kern="1200" dirty="0"/>
            <a:t>种</a:t>
          </a:r>
          <a:r>
            <a:rPr lang="zh-CN" altLang="en-US" sz="1400" kern="1200" dirty="0" smtClean="0"/>
            <a:t>细胞，去掉技术重复，取每种细胞约</a:t>
          </a:r>
          <a:r>
            <a:rPr lang="en-US" altLang="zh-CN" sz="1400" kern="1200" dirty="0" smtClean="0"/>
            <a:t>300</a:t>
          </a:r>
          <a:r>
            <a:rPr lang="zh-CN" altLang="en-US" sz="1400" kern="1200" dirty="0" smtClean="0"/>
            <a:t>个样本</a:t>
          </a:r>
          <a:endParaRPr lang="en-US" sz="1400" kern="1200" dirty="0"/>
        </a:p>
      </dsp:txBody>
      <dsp:txXfrm>
        <a:off x="45675" y="1180202"/>
        <a:ext cx="1941352" cy="698721"/>
      </dsp:txXfrm>
    </dsp:sp>
    <dsp:sp modelId="{232FF254-3A3B-B844-83ED-F7BF07744FD9}">
      <dsp:nvSpPr>
        <dsp:cNvPr id="0" name=""/>
        <dsp:cNvSpPr/>
      </dsp:nvSpPr>
      <dsp:spPr>
        <a:xfrm rot="19413152">
          <a:off x="1938511" y="1290805"/>
          <a:ext cx="718353" cy="50751"/>
        </a:xfrm>
        <a:custGeom>
          <a:avLst/>
          <a:gdLst/>
          <a:ahLst/>
          <a:cxnLst/>
          <a:rect l="0" t="0" r="0" b="0"/>
          <a:pathLst>
            <a:path>
              <a:moveTo>
                <a:pt x="0" y="25375"/>
              </a:moveTo>
              <a:lnTo>
                <a:pt x="718353" y="25375"/>
              </a:lnTo>
            </a:path>
          </a:pathLst>
        </a:custGeom>
        <a:noFill/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79729" y="1298222"/>
        <a:ext cx="35917" cy="35917"/>
      </dsp:txXfrm>
    </dsp:sp>
    <dsp:sp modelId="{FCD5E123-05C4-9248-96DE-BB19D319896E}">
      <dsp:nvSpPr>
        <dsp:cNvPr id="0" name=""/>
        <dsp:cNvSpPr/>
      </dsp:nvSpPr>
      <dsp:spPr>
        <a:xfrm>
          <a:off x="2586610" y="731701"/>
          <a:ext cx="1484394" cy="7421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Train/test set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(N=11592)</a:t>
          </a:r>
          <a:endParaRPr lang="en-US" altLang="zh-CN" sz="1400" kern="1200" dirty="0"/>
        </a:p>
      </dsp:txBody>
      <dsp:txXfrm>
        <a:off x="2608348" y="753439"/>
        <a:ext cx="1440918" cy="698721"/>
      </dsp:txXfrm>
    </dsp:sp>
    <dsp:sp modelId="{C247335D-5A2A-4DA1-A2E1-FB26608968C3}">
      <dsp:nvSpPr>
        <dsp:cNvPr id="0" name=""/>
        <dsp:cNvSpPr/>
      </dsp:nvSpPr>
      <dsp:spPr>
        <a:xfrm rot="19457599">
          <a:off x="4002276" y="864042"/>
          <a:ext cx="731214" cy="50751"/>
        </a:xfrm>
        <a:custGeom>
          <a:avLst/>
          <a:gdLst/>
          <a:ahLst/>
          <a:cxnLst/>
          <a:rect l="0" t="0" r="0" b="0"/>
          <a:pathLst>
            <a:path>
              <a:moveTo>
                <a:pt x="0" y="25375"/>
              </a:moveTo>
              <a:lnTo>
                <a:pt x="731214" y="25375"/>
              </a:lnTo>
            </a:path>
          </a:pathLst>
        </a:custGeom>
        <a:noFill/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349603" y="871137"/>
        <a:ext cx="36560" cy="36560"/>
      </dsp:txXfrm>
    </dsp:sp>
    <dsp:sp modelId="{2495C405-9121-408C-A8C8-232B8B7A3E62}">
      <dsp:nvSpPr>
        <dsp:cNvPr id="0" name=""/>
        <dsp:cNvSpPr/>
      </dsp:nvSpPr>
      <dsp:spPr>
        <a:xfrm>
          <a:off x="4664763" y="304937"/>
          <a:ext cx="1484394" cy="7421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训练集</a:t>
          </a:r>
          <a:endParaRPr lang="en-US" altLang="zh-CN" sz="1400" kern="1200" dirty="0" smtClean="0"/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(N=8592)</a:t>
          </a:r>
          <a:endParaRPr lang="en-US" altLang="zh-CN" sz="1400" kern="1200" dirty="0"/>
        </a:p>
      </dsp:txBody>
      <dsp:txXfrm>
        <a:off x="4686501" y="326675"/>
        <a:ext cx="1440918" cy="698721"/>
      </dsp:txXfrm>
    </dsp:sp>
    <dsp:sp modelId="{63812B7A-D7C0-4A6C-BE28-AA819F2C92CF}">
      <dsp:nvSpPr>
        <dsp:cNvPr id="0" name=""/>
        <dsp:cNvSpPr/>
      </dsp:nvSpPr>
      <dsp:spPr>
        <a:xfrm rot="2142401">
          <a:off x="4002276" y="1290805"/>
          <a:ext cx="731214" cy="50751"/>
        </a:xfrm>
        <a:custGeom>
          <a:avLst/>
          <a:gdLst/>
          <a:ahLst/>
          <a:cxnLst/>
          <a:rect l="0" t="0" r="0" b="0"/>
          <a:pathLst>
            <a:path>
              <a:moveTo>
                <a:pt x="0" y="25375"/>
              </a:moveTo>
              <a:lnTo>
                <a:pt x="731214" y="25375"/>
              </a:lnTo>
            </a:path>
          </a:pathLst>
        </a:custGeom>
        <a:noFill/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349603" y="1297901"/>
        <a:ext cx="36560" cy="36560"/>
      </dsp:txXfrm>
    </dsp:sp>
    <dsp:sp modelId="{598BF24C-EED7-4BA9-AFA1-602BE676AE3B}">
      <dsp:nvSpPr>
        <dsp:cNvPr id="0" name=""/>
        <dsp:cNvSpPr/>
      </dsp:nvSpPr>
      <dsp:spPr>
        <a:xfrm>
          <a:off x="4664763" y="1158464"/>
          <a:ext cx="1484394" cy="7421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测试集</a:t>
          </a:r>
          <a:endParaRPr lang="en-US" altLang="zh-CN" sz="1400" kern="1200" dirty="0" smtClean="0"/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(N=3000)</a:t>
          </a:r>
          <a:endParaRPr lang="en-US" altLang="zh-CN" sz="1400" kern="1200" dirty="0"/>
        </a:p>
      </dsp:txBody>
      <dsp:txXfrm>
        <a:off x="4686501" y="1180202"/>
        <a:ext cx="1440918" cy="698721"/>
      </dsp:txXfrm>
    </dsp:sp>
    <dsp:sp modelId="{186A68F6-6DE7-44B2-A436-6CA99EE96554}">
      <dsp:nvSpPr>
        <dsp:cNvPr id="0" name=""/>
        <dsp:cNvSpPr/>
      </dsp:nvSpPr>
      <dsp:spPr>
        <a:xfrm rot="2186848">
          <a:off x="1938511" y="1717569"/>
          <a:ext cx="718353" cy="50751"/>
        </a:xfrm>
        <a:custGeom>
          <a:avLst/>
          <a:gdLst/>
          <a:ahLst/>
          <a:cxnLst/>
          <a:rect l="0" t="0" r="0" b="0"/>
          <a:pathLst>
            <a:path>
              <a:moveTo>
                <a:pt x="0" y="25375"/>
              </a:moveTo>
              <a:lnTo>
                <a:pt x="718353" y="25375"/>
              </a:lnTo>
            </a:path>
          </a:pathLst>
        </a:custGeom>
        <a:noFill/>
        <a:ln w="28575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2279729" y="1724986"/>
        <a:ext cx="35917" cy="35917"/>
      </dsp:txXfrm>
    </dsp:sp>
    <dsp:sp modelId="{724D1379-7C7D-41C3-8E46-898AAB31862D}">
      <dsp:nvSpPr>
        <dsp:cNvPr id="0" name=""/>
        <dsp:cNvSpPr/>
      </dsp:nvSpPr>
      <dsp:spPr>
        <a:xfrm>
          <a:off x="2586610" y="1585228"/>
          <a:ext cx="1484394" cy="7421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Novel cell type (23</a:t>
          </a:r>
          <a:r>
            <a:rPr lang="zh-CN" altLang="en-US" sz="1400" kern="1200" dirty="0" smtClean="0"/>
            <a:t>类，</a:t>
          </a:r>
          <a:r>
            <a:rPr lang="en-US" altLang="zh-CN" sz="1400" kern="1200" dirty="0" smtClean="0"/>
            <a:t>N=6009)</a:t>
          </a:r>
          <a:endParaRPr lang="en-US" altLang="zh-CN" sz="1400" kern="1200" dirty="0"/>
        </a:p>
      </dsp:txBody>
      <dsp:txXfrm>
        <a:off x="2608348" y="1606966"/>
        <a:ext cx="1440918" cy="6987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rgbClr val="BDD7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D0E69-601E-441C-911B-BFD42BB7C34B}">
      <dsp:nvSpPr>
        <dsp:cNvPr id="0" name=""/>
        <dsp:cNvSpPr/>
      </dsp:nvSpPr>
      <dsp:spPr>
        <a:xfrm>
          <a:off x="1231940" y="1088839"/>
          <a:ext cx="2396690" cy="8903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</a:t>
          </a:r>
          <a:r>
            <a:rPr lang="zh-CN" altLang="en-US" sz="1400" kern="1200" dirty="0" smtClean="0"/>
            <a:t>）一步训练，不共享参数</a:t>
          </a:r>
          <a:endParaRPr lang="en-US" altLang="zh-CN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</a:t>
          </a:r>
          <a:r>
            <a:rPr lang="zh-CN" altLang="en-US" sz="1400" kern="1200" dirty="0" smtClean="0"/>
            <a:t>）两步训练，共享参数</a:t>
          </a:r>
          <a:endParaRPr lang="zh-CN" altLang="en-US" sz="1400" kern="1200" dirty="0"/>
        </a:p>
      </dsp:txBody>
      <dsp:txXfrm>
        <a:off x="1275404" y="1132303"/>
        <a:ext cx="2309762" cy="803438"/>
      </dsp:txXfrm>
    </dsp:sp>
    <dsp:sp modelId="{A56C9817-45D2-4F4C-A9E6-CBB0BF78E167}">
      <dsp:nvSpPr>
        <dsp:cNvPr id="0" name=""/>
        <dsp:cNvSpPr/>
      </dsp:nvSpPr>
      <dsp:spPr>
        <a:xfrm rot="7952273">
          <a:off x="1338802" y="2279466"/>
          <a:ext cx="8150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006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DB727-313F-4629-AF3D-B40D612D2319}">
      <dsp:nvSpPr>
        <dsp:cNvPr id="0" name=""/>
        <dsp:cNvSpPr/>
      </dsp:nvSpPr>
      <dsp:spPr>
        <a:xfrm>
          <a:off x="532973" y="2579727"/>
          <a:ext cx="1201118" cy="73515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新细胞类型</a:t>
          </a:r>
          <a:endParaRPr lang="zh-CN" altLang="en-US" sz="1600" kern="1200" dirty="0"/>
        </a:p>
      </dsp:txBody>
      <dsp:txXfrm>
        <a:off x="568860" y="2615614"/>
        <a:ext cx="1129344" cy="663376"/>
      </dsp:txXfrm>
    </dsp:sp>
    <dsp:sp modelId="{B83B6D61-CB7A-466E-8AD7-ECA4D7037F02}">
      <dsp:nvSpPr>
        <dsp:cNvPr id="0" name=""/>
        <dsp:cNvSpPr/>
      </dsp:nvSpPr>
      <dsp:spPr>
        <a:xfrm rot="2983847">
          <a:off x="2661842" y="2293317"/>
          <a:ext cx="8233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3342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2E8F2-7641-4B43-B51E-852C4B4BFD1C}">
      <dsp:nvSpPr>
        <dsp:cNvPr id="0" name=""/>
        <dsp:cNvSpPr/>
      </dsp:nvSpPr>
      <dsp:spPr>
        <a:xfrm>
          <a:off x="3166742" y="2607429"/>
          <a:ext cx="968509" cy="73515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验证集</a:t>
          </a:r>
          <a:endParaRPr lang="zh-CN" altLang="en-US" sz="1600" kern="1200" dirty="0"/>
        </a:p>
      </dsp:txBody>
      <dsp:txXfrm>
        <a:off x="3202629" y="2643316"/>
        <a:ext cx="896735" cy="6633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模型训练与优化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C0867-A3DC-4751-9482-45D61D8A53DC}">
      <dsp:nvSpPr>
        <dsp:cNvPr id="0" name=""/>
        <dsp:cNvSpPr/>
      </dsp:nvSpPr>
      <dsp:spPr>
        <a:xfrm>
          <a:off x="436860" y="3645"/>
          <a:ext cx="1775124" cy="887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数据工程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462856" y="29641"/>
        <a:ext cx="1723132" cy="835570"/>
      </dsp:txXfrm>
    </dsp:sp>
    <dsp:sp modelId="{0F4C8F09-3EA0-4C4C-8905-20E4CC94F62A}">
      <dsp:nvSpPr>
        <dsp:cNvPr id="0" name=""/>
        <dsp:cNvSpPr/>
      </dsp:nvSpPr>
      <dsp:spPr>
        <a:xfrm>
          <a:off x="614373" y="891208"/>
          <a:ext cx="177512" cy="665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71"/>
              </a:lnTo>
              <a:lnTo>
                <a:pt x="177512" y="665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E4382-2264-4BF1-AD17-557B0346BDD1}">
      <dsp:nvSpPr>
        <dsp:cNvPr id="0" name=""/>
        <dsp:cNvSpPr/>
      </dsp:nvSpPr>
      <dsp:spPr>
        <a:xfrm>
          <a:off x="791885" y="1113098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rgbClr val="FF0000"/>
              </a:solidFill>
            </a:rPr>
            <a:t>整合</a:t>
          </a:r>
          <a:r>
            <a:rPr lang="en-US" altLang="zh-CN" sz="1300" kern="1200" dirty="0" smtClean="0">
              <a:solidFill>
                <a:srgbClr val="FF0000"/>
              </a:solidFill>
            </a:rPr>
            <a:t>L1000</a:t>
          </a:r>
          <a:r>
            <a:rPr lang="zh-CN" altLang="en-US" sz="1300" kern="1200" dirty="0" smtClean="0">
              <a:solidFill>
                <a:srgbClr val="FF0000"/>
              </a:solidFill>
            </a:rPr>
            <a:t>数据与其它转录组数据</a:t>
          </a:r>
          <a:r>
            <a:rPr lang="en-US" altLang="zh-CN" sz="1300" kern="1200" dirty="0" smtClean="0">
              <a:solidFill>
                <a:srgbClr val="FF0000"/>
              </a:solidFill>
            </a:rPr>
            <a:t>(</a:t>
          </a:r>
          <a:r>
            <a:rPr lang="zh-CN" altLang="en-US" sz="1300" kern="1200" dirty="0" smtClean="0">
              <a:solidFill>
                <a:srgbClr val="FF0000"/>
              </a:solidFill>
            </a:rPr>
            <a:t>如单细胞转录组</a:t>
          </a:r>
          <a:r>
            <a:rPr lang="en-US" altLang="zh-CN" sz="1300" kern="1200" dirty="0" smtClean="0">
              <a:solidFill>
                <a:srgbClr val="FF0000"/>
              </a:solidFill>
            </a:rPr>
            <a:t>)</a:t>
          </a:r>
          <a:endParaRPr lang="zh-CN" altLang="en-US" sz="1300" b="1" kern="1200" dirty="0">
            <a:solidFill>
              <a:srgbClr val="FF0000"/>
            </a:solidFill>
          </a:endParaRPr>
        </a:p>
      </dsp:txBody>
      <dsp:txXfrm>
        <a:off x="817881" y="1139094"/>
        <a:ext cx="1368107" cy="835570"/>
      </dsp:txXfrm>
    </dsp:sp>
    <dsp:sp modelId="{92EB22E0-80DD-4D18-A21E-98CE4F2C88EF}">
      <dsp:nvSpPr>
        <dsp:cNvPr id="0" name=""/>
        <dsp:cNvSpPr/>
      </dsp:nvSpPr>
      <dsp:spPr>
        <a:xfrm>
          <a:off x="2655766" y="3645"/>
          <a:ext cx="1775124" cy="887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模型方面改进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2681762" y="29641"/>
        <a:ext cx="1723132" cy="835570"/>
      </dsp:txXfrm>
    </dsp:sp>
    <dsp:sp modelId="{0DA58B77-2F54-4267-AE36-4E4DDE12FFE0}">
      <dsp:nvSpPr>
        <dsp:cNvPr id="0" name=""/>
        <dsp:cNvSpPr/>
      </dsp:nvSpPr>
      <dsp:spPr>
        <a:xfrm>
          <a:off x="2833279" y="891208"/>
          <a:ext cx="177512" cy="665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71"/>
              </a:lnTo>
              <a:lnTo>
                <a:pt x="177512" y="665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6088A-C12C-4CFC-9369-7BC17163C738}">
      <dsp:nvSpPr>
        <dsp:cNvPr id="0" name=""/>
        <dsp:cNvSpPr/>
      </dsp:nvSpPr>
      <dsp:spPr>
        <a:xfrm>
          <a:off x="3010791" y="1113098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tx1"/>
              </a:solidFill>
            </a:rPr>
            <a:t>改进目标函数，尝试</a:t>
          </a:r>
          <a:r>
            <a:rPr lang="en-US" altLang="zh-CN" sz="1300" kern="1200" dirty="0" smtClean="0">
              <a:solidFill>
                <a:schemeClr val="tx1"/>
              </a:solidFill>
            </a:rPr>
            <a:t>VAE-GAN</a:t>
          </a:r>
          <a:r>
            <a:rPr lang="zh-CN" altLang="en-US" sz="1300" kern="1200" dirty="0" smtClean="0">
              <a:solidFill>
                <a:schemeClr val="tx1"/>
              </a:solidFill>
            </a:rPr>
            <a:t>或推荐的其它方式</a:t>
          </a:r>
          <a:endParaRPr lang="zh-CN" altLang="en-US" sz="1300" kern="1200" dirty="0">
            <a:solidFill>
              <a:schemeClr val="tx1"/>
            </a:solidFill>
          </a:endParaRPr>
        </a:p>
      </dsp:txBody>
      <dsp:txXfrm>
        <a:off x="3036787" y="1139094"/>
        <a:ext cx="1368107" cy="835570"/>
      </dsp:txXfrm>
    </dsp:sp>
    <dsp:sp modelId="{EA274E51-E76B-4AC0-A3DA-FDFBD983A9D2}">
      <dsp:nvSpPr>
        <dsp:cNvPr id="0" name=""/>
        <dsp:cNvSpPr/>
      </dsp:nvSpPr>
      <dsp:spPr>
        <a:xfrm>
          <a:off x="2833279" y="891208"/>
          <a:ext cx="177512" cy="1775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124"/>
              </a:lnTo>
              <a:lnTo>
                <a:pt x="177512" y="17751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E7865-26AF-420F-9773-92445CE37479}">
      <dsp:nvSpPr>
        <dsp:cNvPr id="0" name=""/>
        <dsp:cNvSpPr/>
      </dsp:nvSpPr>
      <dsp:spPr>
        <a:xfrm>
          <a:off x="3010791" y="2222551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𝑧</m:t>
                  </m:r>
                </m:e>
                <m:sub>
                  <m: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en-US" altLang="zh-CN" sz="1300" b="0" i="1" kern="120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/</m:t>
              </m:r>
              <m:sSub>
                <m:sSubPr>
                  <m:ctrlP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𝑧</m:t>
                  </m:r>
                </m:e>
                <m:sub>
                  <m:r>
                    <a:rPr lang="en-US" altLang="zh-CN" sz="13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𝑑</m:t>
                  </m:r>
                </m:sub>
              </m:sSub>
            </m:oMath>
          </a14:m>
          <a:r>
            <a:rPr lang="zh-CN" altLang="en-US" sz="1300" kern="1200" dirty="0" smtClean="0">
              <a:solidFill>
                <a:schemeClr val="tx1"/>
              </a:solidFill>
            </a:rPr>
            <a:t>更符合生物学假设的先验分布</a:t>
          </a:r>
          <a:endParaRPr lang="en-US" altLang="zh-CN" sz="1300" kern="1200" dirty="0" smtClean="0">
            <a:solidFill>
              <a:schemeClr val="tx1"/>
            </a:solidFill>
          </a:endParaRPr>
        </a:p>
      </dsp:txBody>
      <dsp:txXfrm>
        <a:off x="3036787" y="2248547"/>
        <a:ext cx="1368107" cy="835570"/>
      </dsp:txXfrm>
    </dsp:sp>
    <dsp:sp modelId="{DA5496BB-D93C-4190-82E7-236E0ABDAEFC}">
      <dsp:nvSpPr>
        <dsp:cNvPr id="0" name=""/>
        <dsp:cNvSpPr/>
      </dsp:nvSpPr>
      <dsp:spPr>
        <a:xfrm>
          <a:off x="4874672" y="3645"/>
          <a:ext cx="1775124" cy="887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</a:rPr>
            <a:t>评价细化</a:t>
          </a:r>
          <a:endParaRPr lang="zh-CN" altLang="en-US" sz="1800" b="1" kern="1200" dirty="0">
            <a:solidFill>
              <a:schemeClr val="tx1"/>
            </a:solidFill>
          </a:endParaRPr>
        </a:p>
      </dsp:txBody>
      <dsp:txXfrm>
        <a:off x="4900668" y="29641"/>
        <a:ext cx="1723132" cy="835570"/>
      </dsp:txXfrm>
    </dsp:sp>
    <dsp:sp modelId="{9184B6FD-0A6D-45DB-801A-96AB5A677E01}">
      <dsp:nvSpPr>
        <dsp:cNvPr id="0" name=""/>
        <dsp:cNvSpPr/>
      </dsp:nvSpPr>
      <dsp:spPr>
        <a:xfrm>
          <a:off x="5052185" y="891208"/>
          <a:ext cx="177512" cy="665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671"/>
              </a:lnTo>
              <a:lnTo>
                <a:pt x="177512" y="665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76D3E-7776-45B7-B1CE-253A31E73B32}">
      <dsp:nvSpPr>
        <dsp:cNvPr id="0" name=""/>
        <dsp:cNvSpPr/>
      </dsp:nvSpPr>
      <dsp:spPr>
        <a:xfrm>
          <a:off x="5229697" y="1113098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tx1"/>
              </a:solidFill>
            </a:rPr>
            <a:t>目前量化差异表达预测准确性的指标尚不完善</a:t>
          </a:r>
          <a:endParaRPr lang="zh-CN" altLang="en-US" sz="1300" kern="1200" dirty="0">
            <a:solidFill>
              <a:schemeClr val="tx1"/>
            </a:solidFill>
          </a:endParaRPr>
        </a:p>
      </dsp:txBody>
      <dsp:txXfrm>
        <a:off x="5255693" y="1139094"/>
        <a:ext cx="1368107" cy="835570"/>
      </dsp:txXfrm>
    </dsp:sp>
    <dsp:sp modelId="{DEB4D488-E174-442A-9BA2-27A93386602E}">
      <dsp:nvSpPr>
        <dsp:cNvPr id="0" name=""/>
        <dsp:cNvSpPr/>
      </dsp:nvSpPr>
      <dsp:spPr>
        <a:xfrm>
          <a:off x="5052185" y="891208"/>
          <a:ext cx="177512" cy="1775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124"/>
              </a:lnTo>
              <a:lnTo>
                <a:pt x="177512" y="17751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42D60-E976-4B6D-BD39-5A7DF466FCD0}">
      <dsp:nvSpPr>
        <dsp:cNvPr id="0" name=""/>
        <dsp:cNvSpPr/>
      </dsp:nvSpPr>
      <dsp:spPr>
        <a:xfrm>
          <a:off x="5229697" y="2222551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tx1"/>
              </a:solidFill>
            </a:rPr>
            <a:t>分析并可视化</a:t>
          </a:r>
          <a:r>
            <a:rPr lang="en-US" altLang="zh-CN" sz="1300" kern="1200" dirty="0" smtClean="0">
              <a:solidFill>
                <a:schemeClr val="tx1"/>
              </a:solidFill>
            </a:rPr>
            <a:t>latent</a:t>
          </a:r>
          <a:r>
            <a:rPr lang="zh-CN" altLang="en-US" sz="1300" kern="1200" dirty="0" smtClean="0">
              <a:solidFill>
                <a:schemeClr val="tx1"/>
              </a:solidFill>
            </a:rPr>
            <a:t>空间</a:t>
          </a:r>
          <a:endParaRPr lang="zh-CN" altLang="en-US" sz="1300" kern="1200" dirty="0">
            <a:solidFill>
              <a:schemeClr val="tx1"/>
            </a:solidFill>
          </a:endParaRPr>
        </a:p>
      </dsp:txBody>
      <dsp:txXfrm>
        <a:off x="5255693" y="2248547"/>
        <a:ext cx="1368107" cy="835570"/>
      </dsp:txXfrm>
    </dsp:sp>
    <dsp:sp modelId="{2D964582-4258-4A95-8B82-C526153D0985}">
      <dsp:nvSpPr>
        <dsp:cNvPr id="0" name=""/>
        <dsp:cNvSpPr/>
      </dsp:nvSpPr>
      <dsp:spPr>
        <a:xfrm>
          <a:off x="5052185" y="891208"/>
          <a:ext cx="177512" cy="2884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4577"/>
              </a:lnTo>
              <a:lnTo>
                <a:pt x="177512" y="2884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202E0-A62A-457A-AB46-E30825ED9AD9}">
      <dsp:nvSpPr>
        <dsp:cNvPr id="0" name=""/>
        <dsp:cNvSpPr/>
      </dsp:nvSpPr>
      <dsp:spPr>
        <a:xfrm>
          <a:off x="5229697" y="3332004"/>
          <a:ext cx="1420099" cy="887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tx1"/>
              </a:solidFill>
            </a:rPr>
            <a:t>结合已知机制</a:t>
          </a:r>
          <a:r>
            <a:rPr lang="en-US" altLang="zh-CN" sz="1300" kern="1200" dirty="0" smtClean="0">
              <a:solidFill>
                <a:schemeClr val="tx1"/>
              </a:solidFill>
            </a:rPr>
            <a:t>/</a:t>
          </a:r>
          <a:r>
            <a:rPr lang="zh-CN" altLang="en-US" sz="1300" kern="1200" dirty="0" smtClean="0">
              <a:solidFill>
                <a:schemeClr val="tx1"/>
              </a:solidFill>
            </a:rPr>
            <a:t>靶点小分子</a:t>
          </a:r>
          <a:endParaRPr lang="zh-CN" altLang="en-US" sz="1300" kern="1200" dirty="0">
            <a:solidFill>
              <a:schemeClr val="tx1"/>
            </a:solidFill>
          </a:endParaRPr>
        </a:p>
      </dsp:txBody>
      <dsp:txXfrm>
        <a:off x="5255693" y="3358000"/>
        <a:ext cx="1368107" cy="83557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mtClean="0"/>
            <a:t>非</a:t>
          </a:r>
          <a:r>
            <a:rPr lang="zh-CN" altLang="en-US" sz="1600" b="1" kern="1200" dirty="0" smtClean="0"/>
            <a:t>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01133-F557-48EF-B475-4F5E6B0AEC00}">
      <dsp:nvSpPr>
        <dsp:cNvPr id="0" name=""/>
        <dsp:cNvSpPr/>
      </dsp:nvSpPr>
      <dsp:spPr>
        <a:xfrm>
          <a:off x="0" y="3346565"/>
          <a:ext cx="3181268" cy="4392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0" y="3346565"/>
        <a:ext cx="3181268" cy="439234"/>
      </dsp:txXfrm>
    </dsp:sp>
    <dsp:sp modelId="{79358C10-8B02-4C91-882D-19F367C3545D}">
      <dsp:nvSpPr>
        <dsp:cNvPr id="0" name=""/>
        <dsp:cNvSpPr/>
      </dsp:nvSpPr>
      <dsp:spPr>
        <a:xfrm rot="10800000">
          <a:off x="0" y="2677610"/>
          <a:ext cx="3181268" cy="675543"/>
        </a:xfrm>
        <a:prstGeom prst="upArrowCallou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 rot="10800000">
        <a:off x="0" y="2677610"/>
        <a:ext cx="3181268" cy="438948"/>
      </dsp:txXfrm>
    </dsp:sp>
    <dsp:sp modelId="{B63457AF-6E91-4778-9779-53E0676686E9}">
      <dsp:nvSpPr>
        <dsp:cNvPr id="0" name=""/>
        <dsp:cNvSpPr/>
      </dsp:nvSpPr>
      <dsp:spPr>
        <a:xfrm rot="10800000">
          <a:off x="0" y="2008655"/>
          <a:ext cx="3181268" cy="675543"/>
        </a:xfrm>
        <a:prstGeom prst="upArrowCallou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 rot="10800000">
        <a:off x="0" y="2008655"/>
        <a:ext cx="3181268" cy="438948"/>
      </dsp:txXfrm>
    </dsp:sp>
    <dsp:sp modelId="{8759CBA0-6995-4291-B031-57AE954FA233}">
      <dsp:nvSpPr>
        <dsp:cNvPr id="0" name=""/>
        <dsp:cNvSpPr/>
      </dsp:nvSpPr>
      <dsp:spPr>
        <a:xfrm rot="10800000">
          <a:off x="0" y="1339701"/>
          <a:ext cx="3181268" cy="675543"/>
        </a:xfrm>
        <a:prstGeom prst="upArrowCallou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 rot="10800000">
        <a:off x="0" y="1339701"/>
        <a:ext cx="3181268" cy="438948"/>
      </dsp:txXfrm>
    </dsp:sp>
    <dsp:sp modelId="{EA220C83-24F0-4E9A-9857-C70F66F87A79}">
      <dsp:nvSpPr>
        <dsp:cNvPr id="0" name=""/>
        <dsp:cNvSpPr/>
      </dsp:nvSpPr>
      <dsp:spPr>
        <a:xfrm rot="10800000">
          <a:off x="0" y="670746"/>
          <a:ext cx="3181268" cy="675543"/>
        </a:xfrm>
        <a:prstGeom prst="upArrowCallou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 rot="10800000">
        <a:off x="0" y="670746"/>
        <a:ext cx="3181268" cy="438948"/>
      </dsp:txXfrm>
    </dsp:sp>
    <dsp:sp modelId="{CD08AEAD-28D6-4F9B-9AB3-D122F6BF0465}">
      <dsp:nvSpPr>
        <dsp:cNvPr id="0" name=""/>
        <dsp:cNvSpPr/>
      </dsp:nvSpPr>
      <dsp:spPr>
        <a:xfrm rot="10800000">
          <a:off x="0" y="1791"/>
          <a:ext cx="3181268" cy="675543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 rot="10800000">
        <a:off x="0" y="1791"/>
        <a:ext cx="3181268" cy="43894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D0CE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rgbClr val="D0CE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2F559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2ED3B-2C6B-4825-8333-9BF8BBA00EE7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什么是解耦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4DEF70DC-67CB-4935-AD8F-9952E3A66E65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为什么引入解耦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E9836FFD-821E-4107-AF23-F09FFAC7537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解耦问题的挑战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当前解耦模型汇总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非监督解耦指标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009BB-04CD-5046-8DE8-71DEBCA34FC6}">
      <dsp:nvSpPr>
        <dsp:cNvPr id="0" name=""/>
        <dsp:cNvSpPr/>
      </dsp:nvSpPr>
      <dsp:spPr>
        <a:xfrm>
          <a:off x="1598848" y="1764256"/>
          <a:ext cx="439793" cy="838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896" y="0"/>
              </a:lnTo>
              <a:lnTo>
                <a:pt x="219896" y="838021"/>
              </a:lnTo>
              <a:lnTo>
                <a:pt x="439793" y="8380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95084" y="2159606"/>
        <a:ext cx="47320" cy="47320"/>
      </dsp:txXfrm>
    </dsp:sp>
    <dsp:sp modelId="{ABC41BC4-7BB7-8143-A12F-313B220109E1}">
      <dsp:nvSpPr>
        <dsp:cNvPr id="0" name=""/>
        <dsp:cNvSpPr/>
      </dsp:nvSpPr>
      <dsp:spPr>
        <a:xfrm>
          <a:off x="1598848" y="1718535"/>
          <a:ext cx="4397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9793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807750" y="1753261"/>
        <a:ext cx="21989" cy="21989"/>
      </dsp:txXfrm>
    </dsp:sp>
    <dsp:sp modelId="{F3EF489A-34F3-784C-B2ED-3219008C540D}">
      <dsp:nvSpPr>
        <dsp:cNvPr id="0" name=""/>
        <dsp:cNvSpPr/>
      </dsp:nvSpPr>
      <dsp:spPr>
        <a:xfrm>
          <a:off x="1598848" y="926234"/>
          <a:ext cx="439793" cy="838021"/>
        </a:xfrm>
        <a:custGeom>
          <a:avLst/>
          <a:gdLst/>
          <a:ahLst/>
          <a:cxnLst/>
          <a:rect l="0" t="0" r="0" b="0"/>
          <a:pathLst>
            <a:path>
              <a:moveTo>
                <a:pt x="0" y="838021"/>
              </a:moveTo>
              <a:lnTo>
                <a:pt x="219896" y="838021"/>
              </a:lnTo>
              <a:lnTo>
                <a:pt x="219896" y="0"/>
              </a:lnTo>
              <a:lnTo>
                <a:pt x="43979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95084" y="1321584"/>
        <a:ext cx="47320" cy="47320"/>
      </dsp:txXfrm>
    </dsp:sp>
    <dsp:sp modelId="{C9C14547-2250-E842-B92F-E356608547C4}">
      <dsp:nvSpPr>
        <dsp:cNvPr id="0" name=""/>
        <dsp:cNvSpPr/>
      </dsp:nvSpPr>
      <dsp:spPr>
        <a:xfrm rot="16200000">
          <a:off x="244604" y="1493283"/>
          <a:ext cx="2166541" cy="541945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数据预处理</a:t>
          </a:r>
          <a:endParaRPr lang="en-US" sz="1600" kern="1200" dirty="0"/>
        </a:p>
      </dsp:txBody>
      <dsp:txXfrm>
        <a:off x="244604" y="1493283"/>
        <a:ext cx="2166541" cy="541945"/>
      </dsp:txXfrm>
    </dsp:sp>
    <dsp:sp modelId="{E019C4F2-E453-6F4A-B64B-28299553C70E}">
      <dsp:nvSpPr>
        <dsp:cNvPr id="0" name=""/>
        <dsp:cNvSpPr/>
      </dsp:nvSpPr>
      <dsp:spPr>
        <a:xfrm>
          <a:off x="2038641" y="591025"/>
          <a:ext cx="2535234" cy="670417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加药前细胞转录组数据</a:t>
          </a:r>
          <a:r>
            <a:rPr lang="zh-CN" altLang="en-US" sz="1600" kern="1200" dirty="0"/>
            <a:t> </a:t>
          </a:r>
          <a:r>
            <a:rPr lang="en-US" sz="1600" kern="1200" dirty="0"/>
            <a:t>X</a:t>
          </a:r>
        </a:p>
      </dsp:txBody>
      <dsp:txXfrm>
        <a:off x="2038641" y="591025"/>
        <a:ext cx="2535234" cy="670417"/>
      </dsp:txXfrm>
    </dsp:sp>
    <dsp:sp modelId="{2830EA45-0607-DB4B-B1A2-B26E6372A8D7}">
      <dsp:nvSpPr>
        <dsp:cNvPr id="0" name=""/>
        <dsp:cNvSpPr/>
      </dsp:nvSpPr>
      <dsp:spPr>
        <a:xfrm>
          <a:off x="2038641" y="1429047"/>
          <a:ext cx="2535234" cy="670417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加药后细胞转录组数据</a:t>
          </a:r>
          <a:r>
            <a:rPr lang="zh-CN" altLang="en-US" sz="1600" kern="1200" dirty="0"/>
            <a:t> </a:t>
          </a:r>
          <a:r>
            <a:rPr lang="en-US" altLang="zh-CN" sz="1600" kern="1200" dirty="0"/>
            <a:t>Y</a:t>
          </a:r>
          <a:endParaRPr lang="en-US" sz="1600" kern="1200" dirty="0"/>
        </a:p>
      </dsp:txBody>
      <dsp:txXfrm>
        <a:off x="2038641" y="1429047"/>
        <a:ext cx="2535234" cy="670417"/>
      </dsp:txXfrm>
    </dsp:sp>
    <dsp:sp modelId="{34B736CE-9C73-CE4C-ADA7-11CA7BC998D2}">
      <dsp:nvSpPr>
        <dsp:cNvPr id="0" name=""/>
        <dsp:cNvSpPr/>
      </dsp:nvSpPr>
      <dsp:spPr>
        <a:xfrm>
          <a:off x="2038641" y="2267068"/>
          <a:ext cx="2535234" cy="670417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药物数据</a:t>
          </a:r>
          <a:r>
            <a:rPr lang="zh-CN" altLang="en-US" sz="1600" kern="1200" dirty="0"/>
            <a:t> </a:t>
          </a:r>
          <a:r>
            <a:rPr lang="en-US" altLang="zh-CN" sz="1600" kern="1200" dirty="0"/>
            <a:t>D</a:t>
          </a:r>
          <a:endParaRPr lang="en-US" sz="1600" kern="1200" dirty="0"/>
        </a:p>
      </dsp:txBody>
      <dsp:txXfrm>
        <a:off x="2038641" y="2267068"/>
        <a:ext cx="2535234" cy="6704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C642A-ED49-4DDD-B8F7-40C21E38B468}">
      <dsp:nvSpPr>
        <dsp:cNvPr id="0" name=""/>
        <dsp:cNvSpPr/>
      </dsp:nvSpPr>
      <dsp:spPr>
        <a:xfrm>
          <a:off x="1385761" y="1181793"/>
          <a:ext cx="1444413" cy="1444413"/>
        </a:xfrm>
        <a:prstGeom prst="gear9">
          <a:avLst/>
        </a:prstGeom>
        <a:solidFill>
          <a:srgbClr val="2F55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预测</a:t>
          </a:r>
          <a:endParaRPr lang="zh-CN" altLang="en-US" sz="1800" kern="1200" dirty="0"/>
        </a:p>
      </dsp:txBody>
      <dsp:txXfrm>
        <a:off x="1676152" y="1520140"/>
        <a:ext cx="863631" cy="742458"/>
      </dsp:txXfrm>
    </dsp:sp>
    <dsp:sp modelId="{0B4BF67F-213B-40F7-AF16-7178C35E91FA}">
      <dsp:nvSpPr>
        <dsp:cNvPr id="0" name=""/>
        <dsp:cNvSpPr/>
      </dsp:nvSpPr>
      <dsp:spPr>
        <a:xfrm>
          <a:off x="545375" y="840386"/>
          <a:ext cx="1050482" cy="1050482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解释</a:t>
          </a:r>
          <a:endParaRPr lang="zh-CN" altLang="en-US" sz="1800" kern="1200" dirty="0"/>
        </a:p>
      </dsp:txBody>
      <dsp:txXfrm>
        <a:off x="809837" y="1106446"/>
        <a:ext cx="521558" cy="518362"/>
      </dsp:txXfrm>
    </dsp:sp>
    <dsp:sp modelId="{21E774C4-C3A3-42A6-AD0F-E739E17B1294}">
      <dsp:nvSpPr>
        <dsp:cNvPr id="0" name=""/>
        <dsp:cNvSpPr/>
      </dsp:nvSpPr>
      <dsp:spPr>
        <a:xfrm rot="20700000">
          <a:off x="1133752" y="115660"/>
          <a:ext cx="1029258" cy="1029258"/>
        </a:xfrm>
        <a:prstGeom prst="gear6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泛化</a:t>
          </a:r>
          <a:endParaRPr lang="zh-CN" altLang="en-US" sz="1800" kern="1200" dirty="0"/>
        </a:p>
      </dsp:txBody>
      <dsp:txXfrm rot="-20700000">
        <a:off x="1359499" y="341406"/>
        <a:ext cx="577765" cy="577765"/>
      </dsp:txXfrm>
    </dsp:sp>
    <dsp:sp modelId="{766435F9-D111-47B8-B932-23E539E1B74D}">
      <dsp:nvSpPr>
        <dsp:cNvPr id="0" name=""/>
        <dsp:cNvSpPr/>
      </dsp:nvSpPr>
      <dsp:spPr>
        <a:xfrm>
          <a:off x="1258351" y="972970"/>
          <a:ext cx="1848849" cy="1848849"/>
        </a:xfrm>
        <a:prstGeom prst="circularArrow">
          <a:avLst>
            <a:gd name="adj1" fmla="val 4687"/>
            <a:gd name="adj2" fmla="val 299029"/>
            <a:gd name="adj3" fmla="val 2461343"/>
            <a:gd name="adj4" fmla="val 15984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CC20A-FE98-4646-84F5-8223502CAE07}">
      <dsp:nvSpPr>
        <dsp:cNvPr id="0" name=""/>
        <dsp:cNvSpPr/>
      </dsp:nvSpPr>
      <dsp:spPr>
        <a:xfrm>
          <a:off x="359336" y="614683"/>
          <a:ext cx="1343304" cy="13433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8C2B1-3036-43B7-B499-A853167DCEFA}">
      <dsp:nvSpPr>
        <dsp:cNvPr id="0" name=""/>
        <dsp:cNvSpPr/>
      </dsp:nvSpPr>
      <dsp:spPr>
        <a:xfrm>
          <a:off x="895674" y="-103056"/>
          <a:ext cx="1448353" cy="14483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36FFD-821E-4107-AF23-F09FFAC7537D}">
      <dsp:nvSpPr>
        <dsp:cNvPr id="0" name=""/>
        <dsp:cNvSpPr/>
      </dsp:nvSpPr>
      <dsp:spPr>
        <a:xfrm>
          <a:off x="4182" y="233417"/>
          <a:ext cx="1556046" cy="622418"/>
        </a:xfrm>
        <a:prstGeom prst="chevron">
          <a:avLst/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数据划分</a:t>
          </a:r>
          <a:endParaRPr lang="zh-CN" altLang="en-US" sz="1600" b="1" kern="1200" dirty="0"/>
        </a:p>
      </dsp:txBody>
      <dsp:txXfrm>
        <a:off x="315391" y="233417"/>
        <a:ext cx="933628" cy="622418"/>
      </dsp:txXfrm>
    </dsp:sp>
    <dsp:sp modelId="{64C66150-0066-4D33-824F-24382851F3FC}">
      <dsp:nvSpPr>
        <dsp:cNvPr id="0" name=""/>
        <dsp:cNvSpPr/>
      </dsp:nvSpPr>
      <dsp:spPr>
        <a:xfrm>
          <a:off x="1404624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模型构建</a:t>
          </a:r>
          <a:endParaRPr lang="zh-CN" altLang="en-US" sz="1600" b="1" kern="1200" dirty="0"/>
        </a:p>
      </dsp:txBody>
      <dsp:txXfrm>
        <a:off x="1715833" y="233417"/>
        <a:ext cx="933628" cy="622418"/>
      </dsp:txXfrm>
    </dsp:sp>
    <dsp:sp modelId="{3D69F498-C808-475B-AE79-F6FD3CE9081D}">
      <dsp:nvSpPr>
        <dsp:cNvPr id="0" name=""/>
        <dsp:cNvSpPr/>
      </dsp:nvSpPr>
      <dsp:spPr>
        <a:xfrm>
          <a:off x="2805066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模型训练</a:t>
          </a:r>
          <a:endParaRPr lang="zh-CN" altLang="en-US" sz="1600" b="1" kern="1200" dirty="0"/>
        </a:p>
      </dsp:txBody>
      <dsp:txXfrm>
        <a:off x="3116275" y="233417"/>
        <a:ext cx="933628" cy="622418"/>
      </dsp:txXfrm>
    </dsp:sp>
    <dsp:sp modelId="{F49CF030-9BAB-4B75-812E-8AAFB2F8E629}">
      <dsp:nvSpPr>
        <dsp:cNvPr id="0" name=""/>
        <dsp:cNvSpPr/>
      </dsp:nvSpPr>
      <dsp:spPr>
        <a:xfrm>
          <a:off x="4205508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模型评价策略</a:t>
          </a:r>
          <a:endParaRPr lang="zh-CN" altLang="en-US" sz="1600" b="1" kern="1200" dirty="0"/>
        </a:p>
      </dsp:txBody>
      <dsp:txXfrm>
        <a:off x="4516717" y="233417"/>
        <a:ext cx="933628" cy="622418"/>
      </dsp:txXfrm>
    </dsp:sp>
    <dsp:sp modelId="{E4BA4395-F7F5-4604-95A8-35D4102FB1E9}">
      <dsp:nvSpPr>
        <dsp:cNvPr id="0" name=""/>
        <dsp:cNvSpPr/>
      </dsp:nvSpPr>
      <dsp:spPr>
        <a:xfrm>
          <a:off x="5605950" y="233417"/>
          <a:ext cx="1556046" cy="622418"/>
        </a:xfrm>
        <a:prstGeom prst="chevron">
          <a:avLst/>
        </a:prstGeom>
        <a:solidFill>
          <a:srgbClr val="DEEBF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结果</a:t>
          </a:r>
          <a:endParaRPr lang="zh-CN" altLang="en-US" sz="1600" b="1" kern="1200" dirty="0"/>
        </a:p>
      </dsp:txBody>
      <dsp:txXfrm>
        <a:off x="5917159" y="233417"/>
        <a:ext cx="933628" cy="622418"/>
      </dsp:txXfrm>
    </dsp:sp>
    <dsp:sp modelId="{359466D2-26C0-4989-B7DE-AB369B5BEFE6}">
      <dsp:nvSpPr>
        <dsp:cNvPr id="0" name=""/>
        <dsp:cNvSpPr/>
      </dsp:nvSpPr>
      <dsp:spPr>
        <a:xfrm>
          <a:off x="7006392" y="233417"/>
          <a:ext cx="1556046" cy="622418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/>
            <a:t>下一步</a:t>
          </a:r>
          <a:endParaRPr lang="zh-CN" altLang="en-US" sz="1600" b="1" kern="1200" dirty="0"/>
        </a:p>
      </dsp:txBody>
      <dsp:txXfrm>
        <a:off x="7317601" y="233417"/>
        <a:ext cx="933628" cy="622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0.80526</cdr:x>
      <cdr:y>0.2497</cdr:y>
    </cdr:from>
    <cdr:to>
      <cdr:x>0.93186</cdr:x>
      <cdr:y>0.44489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5816281" y="116978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0.80526</cdr:x>
      <cdr:y>0.2497</cdr:y>
    </cdr:from>
    <cdr:to>
      <cdr:x>0.93186</cdr:x>
      <cdr:y>0.44489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5816281" y="116978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F7613-DA3B-4834-B098-6A7CC45E57A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FAF4A-AC05-472B-BD51-054AB5E4C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856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170F6-E508-4E8C-8AEF-23085A420741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097D2-E61D-4A21-9CC6-D53B2A739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524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097D2-E61D-4A21-9CC6-D53B2A739B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03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097D2-E61D-4A21-9CC6-D53B2A739B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1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097D2-E61D-4A21-9CC6-D53B2A739B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-25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097D2-E61D-4A21-9CC6-D53B2A739B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185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097D2-E61D-4A21-9CC6-D53B2A739B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7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AE9A-E153-4AD2-A345-CCCD378C1247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4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8C8F-EF16-4ED8-A82B-8E697BA0DB9F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4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E5D7-4809-49E1-A9FB-E7F49B13DE93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6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5F51-38E0-4344-9854-46764532DA35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0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E4339-7282-45D1-9468-543927E2F1A5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4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0951-48C7-483A-A468-618FF308CE8D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2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E35A-9F6F-4402-B3C3-9807D08F4FB0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83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E96D-4133-42BE-AC96-8BA743B990CD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4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4F61-D0DD-4E02-88EE-E6291996EB52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9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C179-5E7C-49C8-8E6E-B86739C63070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83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E7B3-066F-4F96-AEB9-75007F54274A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64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33CF1-B170-48D1-BD11-6D700FCD1AD5}" type="datetime1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991D3-30EE-42FD-81B4-7AD45FE13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3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4.png"/><Relationship Id="rId5" Type="http://schemas.openxmlformats.org/officeDocument/2006/relationships/image" Target="../media/image70.png"/><Relationship Id="rId10" Type="http://schemas.openxmlformats.org/officeDocument/2006/relationships/image" Target="../media/image3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1" Type="http://schemas.openxmlformats.org/officeDocument/2006/relationships/image" Target="../media/image24.png"/><Relationship Id="rId7" Type="http://schemas.openxmlformats.org/officeDocument/2006/relationships/image" Target="../media/image4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7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2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diagramData" Target="../diagrams/data1.xml"/><Relationship Id="rId5" Type="http://schemas.openxmlformats.org/officeDocument/2006/relationships/image" Target="../media/image31.png"/><Relationship Id="rId15" Type="http://schemas.microsoft.com/office/2007/relationships/diagramDrawing" Target="../diagrams/drawing1.xm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diagramData" Target="../diagrams/data2.xml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18" Type="http://schemas.openxmlformats.org/officeDocument/2006/relationships/diagramQuickStyle" Target="../diagrams/quickStyle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17" Type="http://schemas.openxmlformats.org/officeDocument/2006/relationships/diagramLayout" Target="../diagrams/layout4.xml"/><Relationship Id="rId2" Type="http://schemas.openxmlformats.org/officeDocument/2006/relationships/diagramData" Target="../diagrams/data3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39.png"/><Relationship Id="rId10" Type="http://schemas.openxmlformats.org/officeDocument/2006/relationships/image" Target="../media/image43.png"/><Relationship Id="rId19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2.pn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28.tiff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4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9" Type="http://schemas.openxmlformats.org/officeDocument/2006/relationships/image" Target="../media/image66.png"/><Relationship Id="rId21" Type="http://schemas.openxmlformats.org/officeDocument/2006/relationships/image" Target="../media/image84.png"/><Relationship Id="rId34" Type="http://schemas.openxmlformats.org/officeDocument/2006/relationships/diagramData" Target="../diagrams/data14.xml"/><Relationship Id="rId25" Type="http://schemas.openxmlformats.org/officeDocument/2006/relationships/image" Target="../media/image88.png"/><Relationship Id="rId33" Type="http://schemas.openxmlformats.org/officeDocument/2006/relationships/image" Target="../media/image51.png"/><Relationship Id="rId38" Type="http://schemas.microsoft.com/office/2007/relationships/diagramDrawing" Target="../diagrams/drawing14.xml"/><Relationship Id="rId12" Type="http://schemas.openxmlformats.org/officeDocument/2006/relationships/image" Target="../media/image56.png"/><Relationship Id="rId17" Type="http://schemas.openxmlformats.org/officeDocument/2006/relationships/image" Target="../media/image63.png"/><Relationship Id="rId2" Type="http://schemas.openxmlformats.org/officeDocument/2006/relationships/diagramData" Target="../diagrams/data13.xml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diagramColors" Target="../diagrams/colors14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13.xml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diagramQuickStyle" Target="../diagrams/quickStyle14.xml"/><Relationship Id="rId15" Type="http://schemas.openxmlformats.org/officeDocument/2006/relationships/image" Target="../media/image59.png"/><Relationship Id="rId31" Type="http://schemas.openxmlformats.org/officeDocument/2006/relationships/image" Target="../media/image53.png"/><Relationship Id="rId10" Type="http://schemas.openxmlformats.org/officeDocument/2006/relationships/image" Target="../media/image540.png"/><Relationship Id="rId19" Type="http://schemas.openxmlformats.org/officeDocument/2006/relationships/image" Target="../media/image65.png"/><Relationship Id="rId4" Type="http://schemas.openxmlformats.org/officeDocument/2006/relationships/diagramQuickStyle" Target="../diagrams/quickStyle13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52.png"/><Relationship Id="rId35" Type="http://schemas.openxmlformats.org/officeDocument/2006/relationships/diagramLayout" Target="../diagrams/layout14.xml"/><Relationship Id="rId9" Type="http://schemas.openxmlformats.org/officeDocument/2006/relationships/image" Target="../media/image530.png"/><Relationship Id="rId14" Type="http://schemas.openxmlformats.org/officeDocument/2006/relationships/image" Target="../media/image58.png"/><Relationship Id="rId8" Type="http://schemas.openxmlformats.org/officeDocument/2006/relationships/image" Target="../media/image520.png"/><Relationship Id="rId3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www.cs.tsinghua.edu.cn/publish/csen/4623/2010/20101226104412516277601/20101226104412516277601_.html" TargetMode="External"/><Relationship Id="rId7" Type="http://schemas.openxmlformats.org/officeDocument/2006/relationships/hyperlink" Target="http://iiis.tsinghua.edu.cn/" TargetMode="External"/><Relationship Id="rId2" Type="http://schemas.openxmlformats.org/officeDocument/2006/relationships/hyperlink" Target="http://ml.cs.tsinghua.edu.cn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ff.fnwi.uva.nl/m.welling/" TargetMode="External"/><Relationship Id="rId5" Type="http://schemas.openxmlformats.org/officeDocument/2006/relationships/hyperlink" Target="http://amlab.science.uva.nl/" TargetMode="External"/><Relationship Id="rId10" Type="http://schemas.openxmlformats.org/officeDocument/2006/relationships/hyperlink" Target="http://ml.cs.tsinghua.edu.cn/~chongxuan/" TargetMode="External"/><Relationship Id="rId4" Type="http://schemas.openxmlformats.org/officeDocument/2006/relationships/hyperlink" Target="http://ml.cs.tsinghua.edu.cn/~jun/" TargetMode="Externa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67.png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5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4.png"/><Relationship Id="rId18" Type="http://schemas.openxmlformats.org/officeDocument/2006/relationships/image" Target="../media/image72.png"/><Relationship Id="rId3" Type="http://schemas.openxmlformats.org/officeDocument/2006/relationships/diagramData" Target="../diagrams/data17.xml"/><Relationship Id="rId21" Type="http://schemas.openxmlformats.org/officeDocument/2006/relationships/image" Target="../media/image75.png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24" Type="http://schemas.openxmlformats.org/officeDocument/2006/relationships/image" Target="../media/image78.pn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680.png"/><Relationship Id="rId23" Type="http://schemas.openxmlformats.org/officeDocument/2006/relationships/image" Target="../media/image77.png"/><Relationship Id="rId10" Type="http://schemas.openxmlformats.org/officeDocument/2006/relationships/diagramQuickStyle" Target="../diagrams/quickStyle18.xml"/><Relationship Id="rId19" Type="http://schemas.openxmlformats.org/officeDocument/2006/relationships/image" Target="../media/image73.png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image" Target="../media/image670.png"/><Relationship Id="rId22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2" Type="http://schemas.openxmlformats.org/officeDocument/2006/relationships/diagramData" Target="../diagrams/data21.xml"/><Relationship Id="rId1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13" Type="http://schemas.openxmlformats.org/officeDocument/2006/relationships/image" Target="../media/image7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82.png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13" Type="http://schemas.openxmlformats.org/officeDocument/2006/relationships/image" Target="../media/image96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12" Type="http://schemas.openxmlformats.org/officeDocument/2006/relationships/image" Target="../media/image94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13" Type="http://schemas.openxmlformats.org/officeDocument/2006/relationships/image" Target="../media/image98.png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image" Target="../media/image97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5" Type="http://schemas.openxmlformats.org/officeDocument/2006/relationships/image" Target="../media/image100.png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Relationship Id="rId1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13" Type="http://schemas.openxmlformats.org/officeDocument/2006/relationships/diagramLayout" Target="../diagrams/layout34.xml"/><Relationship Id="rId18" Type="http://schemas.openxmlformats.org/officeDocument/2006/relationships/diagramLayout" Target="../diagrams/layout34.xml"/><Relationship Id="rId3" Type="http://schemas.openxmlformats.org/officeDocument/2006/relationships/diagramLayout" Target="../diagrams/layout32.xml"/><Relationship Id="rId21" Type="http://schemas.openxmlformats.org/officeDocument/2006/relationships/image" Target="../media/image821.png"/><Relationship Id="rId7" Type="http://schemas.openxmlformats.org/officeDocument/2006/relationships/diagramData" Target="../diagrams/data33.xml"/><Relationship Id="rId12" Type="http://schemas.openxmlformats.org/officeDocument/2006/relationships/diagramData" Target="../diagrams/data34.xml"/><Relationship Id="rId17" Type="http://schemas.openxmlformats.org/officeDocument/2006/relationships/diagramData" Target="../diagrams/data35.xml"/><Relationship Id="rId2" Type="http://schemas.openxmlformats.org/officeDocument/2006/relationships/diagramData" Target="../diagrams/data32.xml"/><Relationship Id="rId16" Type="http://schemas.microsoft.com/office/2007/relationships/diagramDrawing" Target="../diagrams/drawing34.xml"/><Relationship Id="rId20" Type="http://schemas.openxmlformats.org/officeDocument/2006/relationships/diagramColors" Target="../diagrams/colors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24" Type="http://schemas.openxmlformats.org/officeDocument/2006/relationships/image" Target="../media/image101.jpeg"/><Relationship Id="rId5" Type="http://schemas.openxmlformats.org/officeDocument/2006/relationships/diagramColors" Target="../diagrams/colors32.xml"/><Relationship Id="rId15" Type="http://schemas.openxmlformats.org/officeDocument/2006/relationships/diagramColors" Target="../diagrams/colors34.xml"/><Relationship Id="rId23" Type="http://schemas.openxmlformats.org/officeDocument/2006/relationships/image" Target="../media/image940.png"/><Relationship Id="rId10" Type="http://schemas.openxmlformats.org/officeDocument/2006/relationships/diagramColors" Target="../diagrams/colors33.xml"/><Relationship Id="rId19" Type="http://schemas.openxmlformats.org/officeDocument/2006/relationships/diagramQuickStyle" Target="../diagrams/quickStyle34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Relationship Id="rId14" Type="http://schemas.openxmlformats.org/officeDocument/2006/relationships/diagramQuickStyle" Target="../diagrams/quickStyle34.xml"/><Relationship Id="rId22" Type="http://schemas.openxmlformats.org/officeDocument/2006/relationships/image" Target="../media/image9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39" Type="http://schemas.openxmlformats.org/officeDocument/2006/relationships/image" Target="../media/image1000.png"/><Relationship Id="rId3" Type="http://schemas.openxmlformats.org/officeDocument/2006/relationships/diagramLayout" Target="../diagrams/layout35.xml"/><Relationship Id="rId21" Type="http://schemas.openxmlformats.org/officeDocument/2006/relationships/image" Target="../media/image84.png"/><Relationship Id="rId34" Type="http://schemas.openxmlformats.org/officeDocument/2006/relationships/image" Target="../media/image103.png"/><Relationship Id="rId25" Type="http://schemas.openxmlformats.org/officeDocument/2006/relationships/image" Target="../media/image88.png"/><Relationship Id="rId33" Type="http://schemas.openxmlformats.org/officeDocument/2006/relationships/image" Target="../media/image102.png"/><Relationship Id="rId38" Type="http://schemas.openxmlformats.org/officeDocument/2006/relationships/image" Target="../media/image990.png"/><Relationship Id="rId2" Type="http://schemas.openxmlformats.org/officeDocument/2006/relationships/diagramData" Target="../diagrams/data36.xml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hyperlink" Target="https://www.cell.com/cell/fulltext/S0092-8674(19)30559-8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2.jpeg"/><Relationship Id="rId40" Type="http://schemas.openxmlformats.org/officeDocument/2006/relationships/image" Target="../media/image101.png"/><Relationship Id="rId5" Type="http://schemas.openxmlformats.org/officeDocument/2006/relationships/diagramColors" Target="../diagrams/colors35.xml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105.png"/><Relationship Id="rId31" Type="http://schemas.openxmlformats.org/officeDocument/2006/relationships/image" Target="../media/image820.png"/><Relationship Id="rId4" Type="http://schemas.openxmlformats.org/officeDocument/2006/relationships/diagramQuickStyle" Target="../diagrams/quickStyle35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810.png"/><Relationship Id="rId35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7.xml"/><Relationship Id="rId3" Type="http://schemas.openxmlformats.org/officeDocument/2006/relationships/diagramLayout" Target="../diagrams/layout36.xml"/><Relationship Id="rId7" Type="http://schemas.openxmlformats.org/officeDocument/2006/relationships/diagramData" Target="../diagrams/data38.xml"/><Relationship Id="rId12" Type="http://schemas.openxmlformats.org/officeDocument/2006/relationships/image" Target="../media/image106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11" Type="http://schemas.microsoft.com/office/2007/relationships/diagramDrawing" Target="../diagrams/drawing37.xml"/><Relationship Id="rId5" Type="http://schemas.openxmlformats.org/officeDocument/2006/relationships/diagramColors" Target="../diagrams/colors36.xml"/><Relationship Id="rId10" Type="http://schemas.openxmlformats.org/officeDocument/2006/relationships/diagramColors" Target="../diagrams/colors37.xml"/><Relationship Id="rId4" Type="http://schemas.openxmlformats.org/officeDocument/2006/relationships/diagramQuickStyle" Target="../diagrams/quickStyle36.xml"/><Relationship Id="rId9" Type="http://schemas.openxmlformats.org/officeDocument/2006/relationships/diagramQuickStyle" Target="../diagrams/quickStyle3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13" Type="http://schemas.openxmlformats.org/officeDocument/2006/relationships/image" Target="../media/image109.png"/><Relationship Id="rId39" Type="http://schemas.openxmlformats.org/officeDocument/2006/relationships/image" Target="../media/image1000.png"/><Relationship Id="rId3" Type="http://schemas.openxmlformats.org/officeDocument/2006/relationships/diagramLayout" Target="../diagrams/layout38.xml"/><Relationship Id="rId7" Type="http://schemas.openxmlformats.org/officeDocument/2006/relationships/diagramData" Target="../diagrams/data40.xml"/><Relationship Id="rId12" Type="http://schemas.openxmlformats.org/officeDocument/2006/relationships/image" Target="../media/image108.png"/><Relationship Id="rId38" Type="http://schemas.openxmlformats.org/officeDocument/2006/relationships/image" Target="../media/image990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40" Type="http://schemas.openxmlformats.org/officeDocument/2006/relationships/image" Target="../media/image101.png"/><Relationship Id="rId5" Type="http://schemas.openxmlformats.org/officeDocument/2006/relationships/diagramColors" Target="../diagrams/colors38.xml"/><Relationship Id="rId15" Type="http://schemas.openxmlformats.org/officeDocument/2006/relationships/image" Target="../media/image102.jpeg"/><Relationship Id="rId10" Type="http://schemas.openxmlformats.org/officeDocument/2006/relationships/diagramColors" Target="../diagrams/colors39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Relationship Id="rId1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8" Type="http://schemas.openxmlformats.org/officeDocument/2006/relationships/image" Target="../media/image1070.png"/><Relationship Id="rId3" Type="http://schemas.openxmlformats.org/officeDocument/2006/relationships/diagramLayout" Target="../diagrams/layout40.xml"/><Relationship Id="rId21" Type="http://schemas.openxmlformats.org/officeDocument/2006/relationships/diagramQuickStyle" Target="../diagrams/quickStyle41.xml"/><Relationship Id="rId7" Type="http://schemas.openxmlformats.org/officeDocument/2006/relationships/image" Target="../media/image111.png"/><Relationship Id="rId17" Type="http://schemas.openxmlformats.org/officeDocument/2006/relationships/image" Target="../media/image60.png"/><Relationship Id="rId2" Type="http://schemas.openxmlformats.org/officeDocument/2006/relationships/diagramData" Target="../diagrams/data41.xml"/><Relationship Id="rId16" Type="http://schemas.openxmlformats.org/officeDocument/2006/relationships/image" Target="../media/image50.png"/><Relationship Id="rId20" Type="http://schemas.openxmlformats.org/officeDocument/2006/relationships/diagramLayout" Target="../diagrams/layout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5" Type="http://schemas.openxmlformats.org/officeDocument/2006/relationships/image" Target="../media/image44.png"/><Relationship Id="rId23" Type="http://schemas.microsoft.com/office/2007/relationships/diagramDrawing" Target="../diagrams/drawing41.xml"/><Relationship Id="rId19" Type="http://schemas.openxmlformats.org/officeDocument/2006/relationships/diagramData" Target="../diagrams/data42.xml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113.png"/><Relationship Id="rId22" Type="http://schemas.openxmlformats.org/officeDocument/2006/relationships/diagramColors" Target="../diagrams/colors4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0.png"/><Relationship Id="rId18" Type="http://schemas.microsoft.com/office/2007/relationships/diagramDrawing" Target="../diagrams/drawing43.xml"/><Relationship Id="rId3" Type="http://schemas.openxmlformats.org/officeDocument/2006/relationships/diagramLayout" Target="../diagrams/layout42.xml"/><Relationship Id="rId7" Type="http://schemas.openxmlformats.org/officeDocument/2006/relationships/image" Target="../media/image107.png"/><Relationship Id="rId17" Type="http://schemas.openxmlformats.org/officeDocument/2006/relationships/diagramColors" Target="../diagrams/colors43.xml"/><Relationship Id="rId2" Type="http://schemas.openxmlformats.org/officeDocument/2006/relationships/diagramData" Target="../diagrams/data43.xml"/><Relationship Id="rId16" Type="http://schemas.openxmlformats.org/officeDocument/2006/relationships/diagramQuickStyle" Target="../diagrams/quickStyle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15" Type="http://schemas.openxmlformats.org/officeDocument/2006/relationships/diagramLayout" Target="../diagrams/layout43.xml"/><Relationship Id="rId4" Type="http://schemas.openxmlformats.org/officeDocument/2006/relationships/diagramQuickStyle" Target="../diagrams/quickStyle42.xml"/><Relationship Id="rId14" Type="http://schemas.openxmlformats.org/officeDocument/2006/relationships/diagramData" Target="../diagrams/data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3" Type="http://schemas.openxmlformats.org/officeDocument/2006/relationships/diagramLayout" Target="../diagrams/layout44.xml"/><Relationship Id="rId7" Type="http://schemas.openxmlformats.org/officeDocument/2006/relationships/image" Target="../media/image114.png"/><Relationship Id="rId12" Type="http://schemas.microsoft.com/office/2007/relationships/diagramDrawing" Target="../diagrams/drawing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11" Type="http://schemas.openxmlformats.org/officeDocument/2006/relationships/diagramColors" Target="../diagrams/colors45.xml"/><Relationship Id="rId5" Type="http://schemas.openxmlformats.org/officeDocument/2006/relationships/diagramColors" Target="../diagrams/colors44.xml"/><Relationship Id="rId10" Type="http://schemas.openxmlformats.org/officeDocument/2006/relationships/diagramQuickStyle" Target="../diagrams/quickStyle45.xml"/><Relationship Id="rId4" Type="http://schemas.openxmlformats.org/officeDocument/2006/relationships/diagramQuickStyle" Target="../diagrams/quickStyle44.xml"/><Relationship Id="rId9" Type="http://schemas.openxmlformats.org/officeDocument/2006/relationships/diagramLayout" Target="../diagrams/layout4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microsoft.com/office/2007/relationships/diagramDrawing" Target="../diagrams/drawing47.xml"/><Relationship Id="rId3" Type="http://schemas.openxmlformats.org/officeDocument/2006/relationships/diagramLayout" Target="../diagrams/layout46.xml"/><Relationship Id="rId7" Type="http://schemas.openxmlformats.org/officeDocument/2006/relationships/image" Target="../media/image115.png"/><Relationship Id="rId12" Type="http://schemas.openxmlformats.org/officeDocument/2006/relationships/diagramColors" Target="../diagrams/colors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11" Type="http://schemas.openxmlformats.org/officeDocument/2006/relationships/diagramQuickStyle" Target="../diagrams/quickStyle47.xml"/><Relationship Id="rId5" Type="http://schemas.openxmlformats.org/officeDocument/2006/relationships/diagramColors" Target="../diagrams/colors46.xml"/><Relationship Id="rId10" Type="http://schemas.openxmlformats.org/officeDocument/2006/relationships/diagramLayout" Target="../diagrams/layout47.xml"/><Relationship Id="rId4" Type="http://schemas.openxmlformats.org/officeDocument/2006/relationships/diagramQuickStyle" Target="../diagrams/quickStyle46.xml"/><Relationship Id="rId9" Type="http://schemas.openxmlformats.org/officeDocument/2006/relationships/diagramData" Target="../diagrams/data48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50.xml"/><Relationship Id="rId3" Type="http://schemas.openxmlformats.org/officeDocument/2006/relationships/diagramData" Target="../diagrams/data49.xml"/><Relationship Id="rId7" Type="http://schemas.microsoft.com/office/2007/relationships/diagramDrawing" Target="../diagrams/drawing48.xml"/><Relationship Id="rId12" Type="http://schemas.openxmlformats.org/officeDocument/2006/relationships/image" Target="../media/image1160.png"/><Relationship Id="rId17" Type="http://schemas.microsoft.com/office/2007/relationships/diagramDrawing" Target="../diagrams/drawing49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15" Type="http://schemas.openxmlformats.org/officeDocument/2006/relationships/diagramQuickStyle" Target="../diagrams/quickStyle49.xml"/><Relationship Id="rId4" Type="http://schemas.openxmlformats.org/officeDocument/2006/relationships/diagramLayout" Target="../diagrams/layout48.xml"/><Relationship Id="rId14" Type="http://schemas.openxmlformats.org/officeDocument/2006/relationships/diagramLayout" Target="../diagrams/layout4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1.xml"/><Relationship Id="rId3" Type="http://schemas.openxmlformats.org/officeDocument/2006/relationships/diagramLayout" Target="../diagrams/layout50.xml"/><Relationship Id="rId7" Type="http://schemas.openxmlformats.org/officeDocument/2006/relationships/diagramData" Target="../diagrams/data52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11" Type="http://schemas.microsoft.com/office/2007/relationships/diagramDrawing" Target="../diagrams/drawing51.xml"/><Relationship Id="rId5" Type="http://schemas.openxmlformats.org/officeDocument/2006/relationships/diagramColors" Target="../diagrams/colors50.xml"/><Relationship Id="rId10" Type="http://schemas.openxmlformats.org/officeDocument/2006/relationships/diagramColors" Target="../diagrams/colors51.xml"/><Relationship Id="rId4" Type="http://schemas.openxmlformats.org/officeDocument/2006/relationships/diagramQuickStyle" Target="../diagrams/quickStyle50.xml"/><Relationship Id="rId9" Type="http://schemas.openxmlformats.org/officeDocument/2006/relationships/diagramQuickStyle" Target="../diagrams/quickStyle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0.png"/><Relationship Id="rId18" Type="http://schemas.openxmlformats.org/officeDocument/2006/relationships/diagramColors" Target="../diagrams/colors53.xml"/><Relationship Id="rId3" Type="http://schemas.openxmlformats.org/officeDocument/2006/relationships/diagramLayout" Target="../diagrams/layout52.xml"/><Relationship Id="rId7" Type="http://schemas.openxmlformats.org/officeDocument/2006/relationships/image" Target="../media/image117.png"/><Relationship Id="rId17" Type="http://schemas.openxmlformats.org/officeDocument/2006/relationships/diagramQuickStyle" Target="../diagrams/quickStyle53.xml"/><Relationship Id="rId2" Type="http://schemas.openxmlformats.org/officeDocument/2006/relationships/diagramData" Target="../diagrams/data53.xml"/><Relationship Id="rId16" Type="http://schemas.openxmlformats.org/officeDocument/2006/relationships/diagramLayout" Target="../diagrams/layout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15" Type="http://schemas.openxmlformats.org/officeDocument/2006/relationships/diagramData" Target="../diagrams/data54.xml"/><Relationship Id="rId19" Type="http://schemas.microsoft.com/office/2007/relationships/diagramDrawing" Target="../diagrams/drawing53.xml"/><Relationship Id="rId4" Type="http://schemas.openxmlformats.org/officeDocument/2006/relationships/diagramQuickStyle" Target="../diagrams/quickStyle52.xml"/><Relationship Id="rId1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18" Type="http://schemas.microsoft.com/office/2007/relationships/diagramDrawing" Target="../diagrams/drawing55.xml"/><Relationship Id="rId3" Type="http://schemas.openxmlformats.org/officeDocument/2006/relationships/diagramLayout" Target="../diagrams/layout54.xml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diagramColors" Target="../diagrams/colors55.xml"/><Relationship Id="rId2" Type="http://schemas.openxmlformats.org/officeDocument/2006/relationships/diagramData" Target="../diagrams/data55.xml"/><Relationship Id="rId16" Type="http://schemas.openxmlformats.org/officeDocument/2006/relationships/diagramQuickStyle" Target="../diagrams/quickStyle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11" Type="http://schemas.openxmlformats.org/officeDocument/2006/relationships/image" Target="../media/image240.png"/><Relationship Id="rId5" Type="http://schemas.openxmlformats.org/officeDocument/2006/relationships/diagramColors" Target="../diagrams/colors54.xml"/><Relationship Id="rId15" Type="http://schemas.openxmlformats.org/officeDocument/2006/relationships/diagramLayout" Target="../diagrams/layout55.xml"/><Relationship Id="rId10" Type="http://schemas.openxmlformats.org/officeDocument/2006/relationships/image" Target="../media/image122.png"/><Relationship Id="rId4" Type="http://schemas.openxmlformats.org/officeDocument/2006/relationships/diagramQuickStyle" Target="../diagrams/quickStyle54.xml"/><Relationship Id="rId9" Type="http://schemas.openxmlformats.org/officeDocument/2006/relationships/image" Target="../media/image121.png"/><Relationship Id="rId14" Type="http://schemas.openxmlformats.org/officeDocument/2006/relationships/diagramData" Target="../diagrams/data5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8.xml"/><Relationship Id="rId13" Type="http://schemas.openxmlformats.org/officeDocument/2006/relationships/image" Target="../media/image126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6.xml"/><Relationship Id="rId12" Type="http://schemas.microsoft.com/office/2007/relationships/diagramDrawing" Target="../diagrams/drawing57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11" Type="http://schemas.openxmlformats.org/officeDocument/2006/relationships/diagramColors" Target="../diagrams/colors57.xml"/><Relationship Id="rId5" Type="http://schemas.openxmlformats.org/officeDocument/2006/relationships/diagramQuickStyle" Target="../diagrams/quickStyle56.xml"/><Relationship Id="rId15" Type="http://schemas.openxmlformats.org/officeDocument/2006/relationships/image" Target="../media/image300.png"/><Relationship Id="rId10" Type="http://schemas.openxmlformats.org/officeDocument/2006/relationships/diagramQuickStyle" Target="../diagrams/quickStyle57.xml"/><Relationship Id="rId4" Type="http://schemas.openxmlformats.org/officeDocument/2006/relationships/diagramLayout" Target="../diagrams/layout56.xml"/><Relationship Id="rId9" Type="http://schemas.openxmlformats.org/officeDocument/2006/relationships/diagramLayout" Target="../diagrams/layout57.xml"/><Relationship Id="rId14" Type="http://schemas.openxmlformats.org/officeDocument/2006/relationships/image" Target="../media/image290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13" Type="http://schemas.microsoft.com/office/2007/relationships/diagramDrawing" Target="../diagrams/drawing59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58.xml"/><Relationship Id="rId12" Type="http://schemas.openxmlformats.org/officeDocument/2006/relationships/diagramColors" Target="../diagrams/colors59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11" Type="http://schemas.openxmlformats.org/officeDocument/2006/relationships/diagramQuickStyle" Target="../diagrams/quickStyle59.xml"/><Relationship Id="rId5" Type="http://schemas.openxmlformats.org/officeDocument/2006/relationships/diagramLayout" Target="../diagrams/layout58.xml"/><Relationship Id="rId10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diagramData" Target="../diagrams/data6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image" Target="../media/image130.png"/><Relationship Id="rId3" Type="http://schemas.openxmlformats.org/officeDocument/2006/relationships/diagramLayout" Target="../diagrams/layout60.xml"/><Relationship Id="rId7" Type="http://schemas.openxmlformats.org/officeDocument/2006/relationships/diagramData" Target="../diagrams/data62.xml"/><Relationship Id="rId12" Type="http://schemas.openxmlformats.org/officeDocument/2006/relationships/image" Target="../media/image129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0" Type="http://schemas.openxmlformats.org/officeDocument/2006/relationships/diagramColors" Target="../diagrams/colors61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3.xml"/><Relationship Id="rId3" Type="http://schemas.openxmlformats.org/officeDocument/2006/relationships/diagramLayout" Target="../diagrams/layout62.xml"/><Relationship Id="rId7" Type="http://schemas.openxmlformats.org/officeDocument/2006/relationships/diagramData" Target="../diagrams/data64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11" Type="http://schemas.microsoft.com/office/2007/relationships/diagramDrawing" Target="../diagrams/drawing63.xml"/><Relationship Id="rId5" Type="http://schemas.openxmlformats.org/officeDocument/2006/relationships/diagramColors" Target="../diagrams/colors62.xml"/><Relationship Id="rId10" Type="http://schemas.openxmlformats.org/officeDocument/2006/relationships/diagramColors" Target="../diagrams/colors63.xml"/><Relationship Id="rId4" Type="http://schemas.openxmlformats.org/officeDocument/2006/relationships/diagramQuickStyle" Target="../diagrams/quickStyle62.xml"/><Relationship Id="rId9" Type="http://schemas.openxmlformats.org/officeDocument/2006/relationships/diagramQuickStyle" Target="../diagrams/quickStyle6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 smtClean="0"/>
              <a:t>Transcriptome-based drug screening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061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模型设计思路</a:t>
            </a:r>
            <a:endParaRPr lang="en-US" altLang="zh-CN" sz="3200" b="1" dirty="0" smtClean="0"/>
          </a:p>
        </p:txBody>
      </p:sp>
      <p:grpSp>
        <p:nvGrpSpPr>
          <p:cNvPr id="29" name="组合 28"/>
          <p:cNvGrpSpPr/>
          <p:nvPr/>
        </p:nvGrpSpPr>
        <p:grpSpPr>
          <a:xfrm>
            <a:off x="6327831" y="1488350"/>
            <a:ext cx="4123371" cy="3691668"/>
            <a:chOff x="6010399" y="1690688"/>
            <a:chExt cx="5193117" cy="4220779"/>
          </a:xfrm>
        </p:grpSpPr>
        <p:cxnSp>
          <p:nvCxnSpPr>
            <p:cNvPr id="30" name="直接箭头连接符 29"/>
            <p:cNvCxnSpPr/>
            <p:nvPr/>
          </p:nvCxnSpPr>
          <p:spPr>
            <a:xfrm>
              <a:off x="8005324" y="4799806"/>
              <a:ext cx="1715233" cy="127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6010399" y="1690688"/>
              <a:ext cx="5193117" cy="4220779"/>
              <a:chOff x="6010399" y="1690688"/>
              <a:chExt cx="5193117" cy="4220779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8035496" y="4466157"/>
                <a:ext cx="1634836" cy="372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/>
                  <a:t>Perturbations</a:t>
                </a:r>
                <a:endParaRPr lang="zh-CN" altLang="en-US" sz="1200" b="1" dirty="0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6010399" y="1690688"/>
                <a:ext cx="5193117" cy="4220779"/>
                <a:chOff x="6010399" y="1690688"/>
                <a:chExt cx="5193117" cy="42207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/>
                    <p:cNvSpPr txBox="1"/>
                    <p:nvPr/>
                  </p:nvSpPr>
                  <p:spPr>
                    <a:xfrm>
                      <a:off x="10113544" y="3776128"/>
                      <a:ext cx="4610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3" name="文本框 7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3544" y="3776128"/>
                      <a:ext cx="46108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434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9492963" y="5040330"/>
                      <a:ext cx="4557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4" name="文本框 7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2963" y="5040330"/>
                      <a:ext cx="455766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7692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/>
                    <p:cNvSpPr txBox="1"/>
                    <p:nvPr/>
                  </p:nvSpPr>
                  <p:spPr>
                    <a:xfrm>
                      <a:off x="10742429" y="5085103"/>
                      <a:ext cx="4610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5" name="文本框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2429" y="5085103"/>
                      <a:ext cx="461087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9615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7" name="组合 36"/>
                <p:cNvGrpSpPr/>
                <p:nvPr/>
              </p:nvGrpSpPr>
              <p:grpSpPr>
                <a:xfrm>
                  <a:off x="6010399" y="1690688"/>
                  <a:ext cx="5065609" cy="4220779"/>
                  <a:chOff x="6010399" y="1690688"/>
                  <a:chExt cx="5065609" cy="4220779"/>
                </a:xfrm>
              </p:grpSpPr>
              <p:sp>
                <p:nvSpPr>
                  <p:cNvPr id="38" name="任意多边形 37"/>
                  <p:cNvSpPr/>
                  <p:nvPr/>
                </p:nvSpPr>
                <p:spPr>
                  <a:xfrm>
                    <a:off x="9745914" y="4269968"/>
                    <a:ext cx="857072" cy="861597"/>
                  </a:xfrm>
                  <a:custGeom>
                    <a:avLst/>
                    <a:gdLst>
                      <a:gd name="connsiteX0" fmla="*/ 348868 w 857072"/>
                      <a:gd name="connsiteY0" fmla="*/ 436406 h 861596"/>
                      <a:gd name="connsiteX1" fmla="*/ 435953 w 857072"/>
                      <a:gd name="connsiteY1" fmla="*/ 978 h 861596"/>
                      <a:gd name="connsiteX2" fmla="*/ 624639 w 857072"/>
                      <a:gd name="connsiteY2" fmla="*/ 320292 h 861596"/>
                      <a:gd name="connsiteX3" fmla="*/ 856868 w 857072"/>
                      <a:gd name="connsiteY3" fmla="*/ 392864 h 861596"/>
                      <a:gd name="connsiteX4" fmla="*/ 668182 w 857072"/>
                      <a:gd name="connsiteY4" fmla="*/ 581549 h 861596"/>
                      <a:gd name="connsiteX5" fmla="*/ 813325 w 857072"/>
                      <a:gd name="connsiteY5" fmla="*/ 857321 h 861596"/>
                      <a:gd name="connsiteX6" fmla="*/ 406925 w 857072"/>
                      <a:gd name="connsiteY6" fmla="*/ 755721 h 861596"/>
                      <a:gd name="connsiteX7" fmla="*/ 525 w 857072"/>
                      <a:gd name="connsiteY7" fmla="*/ 842806 h 861596"/>
                      <a:gd name="connsiteX8" fmla="*/ 348868 w 857072"/>
                      <a:gd name="connsiteY8" fmla="*/ 436406 h 861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57072" h="861596">
                        <a:moveTo>
                          <a:pt x="348868" y="436406"/>
                        </a:moveTo>
                        <a:cubicBezTo>
                          <a:pt x="421439" y="296101"/>
                          <a:pt x="389991" y="20330"/>
                          <a:pt x="435953" y="978"/>
                        </a:cubicBezTo>
                        <a:cubicBezTo>
                          <a:pt x="481915" y="-18374"/>
                          <a:pt x="554487" y="254978"/>
                          <a:pt x="624639" y="320292"/>
                        </a:cubicBezTo>
                        <a:cubicBezTo>
                          <a:pt x="694792" y="385606"/>
                          <a:pt x="849611" y="349321"/>
                          <a:pt x="856868" y="392864"/>
                        </a:cubicBezTo>
                        <a:cubicBezTo>
                          <a:pt x="864125" y="436407"/>
                          <a:pt x="675439" y="504140"/>
                          <a:pt x="668182" y="581549"/>
                        </a:cubicBezTo>
                        <a:cubicBezTo>
                          <a:pt x="660925" y="658958"/>
                          <a:pt x="856868" y="828292"/>
                          <a:pt x="813325" y="857321"/>
                        </a:cubicBezTo>
                        <a:cubicBezTo>
                          <a:pt x="769782" y="886350"/>
                          <a:pt x="542392" y="758140"/>
                          <a:pt x="406925" y="755721"/>
                        </a:cubicBezTo>
                        <a:cubicBezTo>
                          <a:pt x="271458" y="753302"/>
                          <a:pt x="15039" y="896025"/>
                          <a:pt x="525" y="842806"/>
                        </a:cubicBezTo>
                        <a:cubicBezTo>
                          <a:pt x="-13989" y="789587"/>
                          <a:pt x="276297" y="576711"/>
                          <a:pt x="348868" y="436406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6010399" y="1690688"/>
                    <a:ext cx="4791826" cy="4220779"/>
                    <a:chOff x="6010399" y="1690688"/>
                    <a:chExt cx="4791826" cy="4220779"/>
                  </a:xfrm>
                </p:grpSpPr>
                <p:grpSp>
                  <p:nvGrpSpPr>
                    <p:cNvPr id="44" name="组合 43"/>
                    <p:cNvGrpSpPr/>
                    <p:nvPr/>
                  </p:nvGrpSpPr>
                  <p:grpSpPr>
                    <a:xfrm>
                      <a:off x="6010399" y="1690688"/>
                      <a:ext cx="2392755" cy="4220779"/>
                      <a:chOff x="5723074" y="2184812"/>
                      <a:chExt cx="2392755" cy="4220779"/>
                    </a:xfrm>
                  </p:grpSpPr>
                  <p:sp>
                    <p:nvSpPr>
                      <p:cNvPr id="51" name="任意多边形 50"/>
                      <p:cNvSpPr/>
                      <p:nvPr/>
                    </p:nvSpPr>
                    <p:spPr>
                      <a:xfrm>
                        <a:off x="6230771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X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52" name="组合 51"/>
                      <p:cNvGrpSpPr/>
                      <p:nvPr/>
                    </p:nvGrpSpPr>
                    <p:grpSpPr>
                      <a:xfrm>
                        <a:off x="6378537" y="4543081"/>
                        <a:ext cx="1161496" cy="1176039"/>
                        <a:chOff x="9014671" y="4484914"/>
                        <a:chExt cx="1161496" cy="1176039"/>
                      </a:xfrm>
                    </p:grpSpPr>
                    <p:sp>
                      <p:nvSpPr>
                        <p:cNvPr id="57" name="任意多边形 56"/>
                        <p:cNvSpPr/>
                        <p:nvPr/>
                      </p:nvSpPr>
                      <p:spPr>
                        <a:xfrm>
                          <a:off x="9127050" y="4716165"/>
                          <a:ext cx="857072" cy="861596"/>
                        </a:xfrm>
                        <a:custGeom>
                          <a:avLst/>
                          <a:gdLst>
                            <a:gd name="connsiteX0" fmla="*/ 348868 w 857072"/>
                            <a:gd name="connsiteY0" fmla="*/ 436406 h 861596"/>
                            <a:gd name="connsiteX1" fmla="*/ 435953 w 857072"/>
                            <a:gd name="connsiteY1" fmla="*/ 978 h 861596"/>
                            <a:gd name="connsiteX2" fmla="*/ 624639 w 857072"/>
                            <a:gd name="connsiteY2" fmla="*/ 320292 h 861596"/>
                            <a:gd name="connsiteX3" fmla="*/ 856868 w 857072"/>
                            <a:gd name="connsiteY3" fmla="*/ 392864 h 861596"/>
                            <a:gd name="connsiteX4" fmla="*/ 668182 w 857072"/>
                            <a:gd name="connsiteY4" fmla="*/ 581549 h 861596"/>
                            <a:gd name="connsiteX5" fmla="*/ 813325 w 857072"/>
                            <a:gd name="connsiteY5" fmla="*/ 857321 h 861596"/>
                            <a:gd name="connsiteX6" fmla="*/ 406925 w 857072"/>
                            <a:gd name="connsiteY6" fmla="*/ 755721 h 861596"/>
                            <a:gd name="connsiteX7" fmla="*/ 525 w 857072"/>
                            <a:gd name="connsiteY7" fmla="*/ 842806 h 861596"/>
                            <a:gd name="connsiteX8" fmla="*/ 348868 w 857072"/>
                            <a:gd name="connsiteY8" fmla="*/ 436406 h 8615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57072" h="861596">
                              <a:moveTo>
                                <a:pt x="348868" y="436406"/>
                              </a:moveTo>
                              <a:cubicBezTo>
                                <a:pt x="421439" y="296101"/>
                                <a:pt x="389991" y="20330"/>
                                <a:pt x="435953" y="978"/>
                              </a:cubicBezTo>
                              <a:cubicBezTo>
                                <a:pt x="481915" y="-18374"/>
                                <a:pt x="554487" y="254978"/>
                                <a:pt x="624639" y="320292"/>
                              </a:cubicBezTo>
                              <a:cubicBezTo>
                                <a:pt x="694792" y="385606"/>
                                <a:pt x="849611" y="349321"/>
                                <a:pt x="856868" y="392864"/>
                              </a:cubicBezTo>
                              <a:cubicBezTo>
                                <a:pt x="864125" y="436407"/>
                                <a:pt x="675439" y="504140"/>
                                <a:pt x="668182" y="581549"/>
                              </a:cubicBezTo>
                              <a:cubicBezTo>
                                <a:pt x="660925" y="658958"/>
                                <a:pt x="856868" y="828292"/>
                                <a:pt x="813325" y="857321"/>
                              </a:cubicBezTo>
                              <a:cubicBezTo>
                                <a:pt x="769782" y="886350"/>
                                <a:pt x="542392" y="758140"/>
                                <a:pt x="406925" y="755721"/>
                              </a:cubicBezTo>
                              <a:cubicBezTo>
                                <a:pt x="271458" y="753302"/>
                                <a:pt x="15039" y="896025"/>
                                <a:pt x="525" y="842806"/>
                              </a:cubicBezTo>
                              <a:cubicBezTo>
                                <a:pt x="-13989" y="789587"/>
                                <a:pt x="276297" y="576711"/>
                                <a:pt x="348868" y="43640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58" name="直接箭头连接符 57"/>
                        <p:cNvCxnSpPr/>
                        <p:nvPr/>
                      </p:nvCxnSpPr>
                      <p:spPr>
                        <a:xfrm flipH="1">
                          <a:off x="9014671" y="5235763"/>
                          <a:ext cx="540914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直接箭头连接符 58"/>
                        <p:cNvCxnSpPr/>
                        <p:nvPr/>
                      </p:nvCxnSpPr>
                      <p:spPr>
                        <a:xfrm flipV="1">
                          <a:off x="9555585" y="4484914"/>
                          <a:ext cx="0" cy="75084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直接箭头连接符 59"/>
                        <p:cNvCxnSpPr/>
                        <p:nvPr/>
                      </p:nvCxnSpPr>
                      <p:spPr>
                        <a:xfrm>
                          <a:off x="9555585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3" name="文本框 52"/>
                          <p:cNvSpPr txBox="1"/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文本框 4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4" name="文本框 53"/>
                          <p:cNvSpPr txBox="1"/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3" name="文本框 4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5" name="文本框 54"/>
                          <p:cNvSpPr txBox="1"/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4" name="文本框 4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56" name="文本框 55"/>
                      <p:cNvSpPr txBox="1"/>
                      <p:nvPr/>
                    </p:nvSpPr>
                    <p:spPr>
                      <a:xfrm>
                        <a:off x="5723074" y="6018514"/>
                        <a:ext cx="2392755" cy="3870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 smtClean="0"/>
                          <a:t>Meaningful Factors</a:t>
                        </a:r>
                        <a:endParaRPr lang="zh-CN" altLang="en-US" sz="1600" dirty="0"/>
                      </a:p>
                    </p:txBody>
                  </p:sp>
                </p:grpSp>
                <p:grpSp>
                  <p:nvGrpSpPr>
                    <p:cNvPr id="45" name="组合 44"/>
                    <p:cNvGrpSpPr/>
                    <p:nvPr/>
                  </p:nvGrpSpPr>
                  <p:grpSpPr>
                    <a:xfrm>
                      <a:off x="9492963" y="1690688"/>
                      <a:ext cx="1309262" cy="3534308"/>
                      <a:chOff x="8712720" y="2184812"/>
                      <a:chExt cx="1309262" cy="3534308"/>
                    </a:xfrm>
                  </p:grpSpPr>
                  <p:sp>
                    <p:nvSpPr>
                      <p:cNvPr id="46" name="任意多边形 45"/>
                      <p:cNvSpPr/>
                      <p:nvPr/>
                    </p:nvSpPr>
                    <p:spPr>
                      <a:xfrm>
                        <a:off x="8712720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>
                            <a:solidFill>
                              <a:schemeClr val="tx1"/>
                            </a:solidFill>
                          </a:rPr>
                          <a:t>Y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47" name="组合 46"/>
                      <p:cNvGrpSpPr/>
                      <p:nvPr/>
                    </p:nvGrpSpPr>
                    <p:grpSpPr>
                      <a:xfrm>
                        <a:off x="9106475" y="4250692"/>
                        <a:ext cx="915507" cy="1468428"/>
                        <a:chOff x="11742609" y="4192525"/>
                        <a:chExt cx="915507" cy="1468428"/>
                      </a:xfrm>
                    </p:grpSpPr>
                    <p:cxnSp>
                      <p:nvCxnSpPr>
                        <p:cNvPr id="48" name="直接箭头连接符 47"/>
                        <p:cNvCxnSpPr/>
                        <p:nvPr/>
                      </p:nvCxnSpPr>
                      <p:spPr>
                        <a:xfrm flipH="1">
                          <a:off x="11742609" y="5235763"/>
                          <a:ext cx="294925" cy="27590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直接箭头连接符 48"/>
                        <p:cNvCxnSpPr/>
                        <p:nvPr/>
                      </p:nvCxnSpPr>
                      <p:spPr>
                        <a:xfrm flipV="1">
                          <a:off x="12037534" y="4192525"/>
                          <a:ext cx="0" cy="104323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直接箭头连接符 49"/>
                        <p:cNvCxnSpPr/>
                        <p:nvPr/>
                      </p:nvCxnSpPr>
                      <p:spPr>
                        <a:xfrm>
                          <a:off x="12037534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40" name="左弧形箭头 39"/>
                  <p:cNvSpPr/>
                  <p:nvPr/>
                </p:nvSpPr>
                <p:spPr>
                  <a:xfrm flipV="1">
                    <a:off x="9330274" y="2946727"/>
                    <a:ext cx="491740" cy="1444983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左弧形箭头 40"/>
                  <p:cNvSpPr/>
                  <p:nvPr/>
                </p:nvSpPr>
                <p:spPr>
                  <a:xfrm flipH="1">
                    <a:off x="10586731" y="2946727"/>
                    <a:ext cx="489277" cy="1547758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左弧形箭头 41"/>
                  <p:cNvSpPr/>
                  <p:nvPr/>
                </p:nvSpPr>
                <p:spPr>
                  <a:xfrm flipV="1">
                    <a:off x="6275193" y="2866864"/>
                    <a:ext cx="491740" cy="1444983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左弧形箭头 42"/>
                  <p:cNvSpPr/>
                  <p:nvPr/>
                </p:nvSpPr>
                <p:spPr>
                  <a:xfrm flipH="1">
                    <a:off x="7654820" y="2869461"/>
                    <a:ext cx="489277" cy="1547758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26" name="文本框 125"/>
          <p:cNvSpPr txBox="1"/>
          <p:nvPr/>
        </p:nvSpPr>
        <p:spPr>
          <a:xfrm>
            <a:off x="6066261" y="5365915"/>
            <a:ext cx="505301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/>
              <a:t>设计思路</a:t>
            </a:r>
            <a:r>
              <a:rPr lang="zh-CN" altLang="en-US" sz="1600" dirty="0" smtClean="0"/>
              <a:t>：在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可解释的</a:t>
            </a:r>
            <a:r>
              <a:rPr lang="en-US" altLang="zh-CN" sz="1600" dirty="0" smtClean="0"/>
              <a:t>)latent</a:t>
            </a:r>
            <a:r>
              <a:rPr lang="zh-CN" altLang="en-US" sz="1600" dirty="0" smtClean="0"/>
              <a:t>空间模拟小分子的作用</a:t>
            </a:r>
            <a:endParaRPr lang="en-US" altLang="zh-CN" sz="16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1600" dirty="0" smtClean="0"/>
              <a:t>图中，</a:t>
            </a:r>
            <a:r>
              <a:rPr lang="en-US" altLang="zh-CN" sz="1600" dirty="0" smtClean="0"/>
              <a:t>X, Y</a:t>
            </a:r>
            <a:r>
              <a:rPr lang="zh-CN" altLang="en-US" sz="1600" dirty="0" smtClean="0"/>
              <a:t>为药物处理前后的转录组数据</a:t>
            </a:r>
            <a:r>
              <a:rPr lang="en-US" altLang="zh-CN" sz="1600" dirty="0" smtClean="0"/>
              <a:t>; Perturbations</a:t>
            </a:r>
            <a:r>
              <a:rPr lang="zh-CN" altLang="en-US" sz="1600" dirty="0" smtClean="0"/>
              <a:t>为具有特定结构的小分子；</a:t>
            </a:r>
            <a:r>
              <a:rPr lang="en-US" altLang="zh-CN" sz="1600" dirty="0" smtClean="0"/>
              <a:t>z</a:t>
            </a:r>
            <a:r>
              <a:rPr lang="zh-CN" altLang="en-US" sz="1600" dirty="0" smtClean="0"/>
              <a:t>代表</a:t>
            </a:r>
            <a:r>
              <a:rPr lang="en-US" altLang="zh-CN" sz="1600" dirty="0" smtClean="0"/>
              <a:t>latent</a:t>
            </a:r>
            <a:r>
              <a:rPr lang="zh-CN" altLang="en-US" sz="1600" dirty="0" smtClean="0"/>
              <a:t>空间不同维度</a:t>
            </a:r>
            <a:r>
              <a:rPr lang="en-US" altLang="zh-CN" sz="1600" dirty="0" smtClean="0"/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67385" y="1488350"/>
            <a:ext cx="3169072" cy="4155971"/>
            <a:chOff x="1528379" y="1799111"/>
            <a:chExt cx="3169072" cy="4155971"/>
          </a:xfrm>
        </p:grpSpPr>
        <p:pic>
          <p:nvPicPr>
            <p:cNvPr id="127" name="Picture 6" descr="Aspirin-skeletal.sv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084" y="1952656"/>
              <a:ext cx="952500" cy="79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文本框 127"/>
            <p:cNvSpPr txBox="1"/>
            <p:nvPr/>
          </p:nvSpPr>
          <p:spPr>
            <a:xfrm>
              <a:off x="2158004" y="2835394"/>
              <a:ext cx="16353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D: Small molecules</a:t>
              </a:r>
              <a:endParaRPr lang="zh-CN" altLang="en-US" sz="1400" dirty="0"/>
            </a:p>
          </p:txBody>
        </p:sp>
        <p:pic>
          <p:nvPicPr>
            <p:cNvPr id="129" name="图片 128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2524543" y="3067958"/>
              <a:ext cx="2857899" cy="320206"/>
            </a:xfrm>
            <a:prstGeom prst="rect">
              <a:avLst/>
            </a:prstGeom>
          </p:spPr>
        </p:pic>
        <p:pic>
          <p:nvPicPr>
            <p:cNvPr id="130" name="图片 12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09"/>
            <a:stretch/>
          </p:blipFill>
          <p:spPr>
            <a:xfrm rot="5400000">
              <a:off x="557802" y="3051803"/>
              <a:ext cx="2857899" cy="352515"/>
            </a:xfrm>
            <a:prstGeom prst="rect">
              <a:avLst/>
            </a:prstGeom>
          </p:spPr>
        </p:pic>
        <p:cxnSp>
          <p:nvCxnSpPr>
            <p:cNvPr id="131" name="直接箭头连接符 130"/>
            <p:cNvCxnSpPr>
              <a:stCxn id="130" idx="0"/>
              <a:endCxn id="129" idx="2"/>
            </p:cNvCxnSpPr>
            <p:nvPr/>
          </p:nvCxnSpPr>
          <p:spPr>
            <a:xfrm>
              <a:off x="2163009" y="3228061"/>
              <a:ext cx="16303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文本框 131"/>
            <p:cNvSpPr txBox="1"/>
            <p:nvPr/>
          </p:nvSpPr>
          <p:spPr>
            <a:xfrm>
              <a:off x="1528379" y="4877864"/>
              <a:ext cx="14689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X: Gene expression data before perturbation</a:t>
              </a:r>
              <a:endParaRPr lang="zh-CN" altLang="en-US" sz="1600" dirty="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307435" y="4877864"/>
              <a:ext cx="13900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Y</a:t>
              </a:r>
              <a:r>
                <a:rPr lang="en-US" altLang="zh-CN" sz="1600" dirty="0" smtClean="0"/>
                <a:t>: Gene expression data after perturbation</a:t>
              </a:r>
              <a:endParaRPr lang="zh-CN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/>
              <p:cNvSpPr txBox="1"/>
              <p:nvPr/>
            </p:nvSpPr>
            <p:spPr>
              <a:xfrm>
                <a:off x="2072301" y="5865174"/>
                <a:ext cx="2084801" cy="387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34" name="文本框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301" y="5865174"/>
                <a:ext cx="2084801" cy="387991"/>
              </a:xfrm>
              <a:prstGeom prst="rect">
                <a:avLst/>
              </a:prstGeom>
              <a:blipFill>
                <a:blip r:embed="rId12"/>
                <a:stretch>
                  <a:fillRect l="-2632" t="-3125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模型设计思路</a:t>
            </a:r>
            <a:endParaRPr lang="en-US" altLang="zh-CN" sz="3200" b="1" dirty="0" smtClean="0"/>
          </a:p>
        </p:txBody>
      </p:sp>
      <p:grpSp>
        <p:nvGrpSpPr>
          <p:cNvPr id="61" name="Group 120">
            <a:extLst>
              <a:ext uri="{FF2B5EF4-FFF2-40B4-BE49-F238E27FC236}">
                <a16:creationId xmlns:a16="http://schemas.microsoft.com/office/drawing/2014/main" id="{90B70D2D-839F-1149-84B3-E42DEF153256}"/>
              </a:ext>
            </a:extLst>
          </p:cNvPr>
          <p:cNvGrpSpPr/>
          <p:nvPr/>
        </p:nvGrpSpPr>
        <p:grpSpPr>
          <a:xfrm>
            <a:off x="5755523" y="2155878"/>
            <a:ext cx="3507147" cy="2161314"/>
            <a:chOff x="68473" y="2051884"/>
            <a:chExt cx="8592826" cy="4432157"/>
          </a:xfrm>
        </p:grpSpPr>
        <p:grpSp>
          <p:nvGrpSpPr>
            <p:cNvPr id="62" name="Group 53">
              <a:extLst>
                <a:ext uri="{FF2B5EF4-FFF2-40B4-BE49-F238E27FC236}">
                  <a16:creationId xmlns:a16="http://schemas.microsoft.com/office/drawing/2014/main" id="{D844C0A4-DDFE-DB42-A82F-4316EBAF2FE1}"/>
                </a:ext>
              </a:extLst>
            </p:cNvPr>
            <p:cNvGrpSpPr/>
            <p:nvPr/>
          </p:nvGrpSpPr>
          <p:grpSpPr>
            <a:xfrm>
              <a:off x="731982" y="2051884"/>
              <a:ext cx="5768831" cy="1612082"/>
              <a:chOff x="421208" y="4593949"/>
              <a:chExt cx="6588754" cy="1841207"/>
            </a:xfrm>
          </p:grpSpPr>
          <p:grpSp>
            <p:nvGrpSpPr>
              <p:cNvPr id="104" name="Group 54">
                <a:extLst>
                  <a:ext uri="{FF2B5EF4-FFF2-40B4-BE49-F238E27FC236}">
                    <a16:creationId xmlns:a16="http://schemas.microsoft.com/office/drawing/2014/main" id="{44D6AF6C-0D6C-D241-8C39-B25A379FA9DD}"/>
                  </a:ext>
                </a:extLst>
              </p:cNvPr>
              <p:cNvGrpSpPr/>
              <p:nvPr/>
            </p:nvGrpSpPr>
            <p:grpSpPr>
              <a:xfrm>
                <a:off x="951170" y="4593949"/>
                <a:ext cx="5625958" cy="1841207"/>
                <a:chOff x="838200" y="2236148"/>
                <a:chExt cx="6439353" cy="2107407"/>
              </a:xfrm>
            </p:grpSpPr>
            <p:sp>
              <p:nvSpPr>
                <p:cNvPr id="113" name="Cube 63">
                  <a:extLst>
                    <a:ext uri="{FF2B5EF4-FFF2-40B4-BE49-F238E27FC236}">
                      <a16:creationId xmlns:a16="http://schemas.microsoft.com/office/drawing/2014/main" id="{A4EFD94A-C67D-4045-A6F4-2EEAE022621B}"/>
                    </a:ext>
                  </a:extLst>
                </p:cNvPr>
                <p:cNvSpPr/>
                <p:nvPr/>
              </p:nvSpPr>
              <p:spPr>
                <a:xfrm>
                  <a:off x="838200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4" name="Cube 64">
                  <a:extLst>
                    <a:ext uri="{FF2B5EF4-FFF2-40B4-BE49-F238E27FC236}">
                      <a16:creationId xmlns:a16="http://schemas.microsoft.com/office/drawing/2014/main" id="{246A8B3B-AFCC-E749-B64A-35D3F7912956}"/>
                    </a:ext>
                  </a:extLst>
                </p:cNvPr>
                <p:cNvSpPr/>
                <p:nvPr/>
              </p:nvSpPr>
              <p:spPr>
                <a:xfrm>
                  <a:off x="1144089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5" name="Cube 65">
                  <a:extLst>
                    <a:ext uri="{FF2B5EF4-FFF2-40B4-BE49-F238E27FC236}">
                      <a16:creationId xmlns:a16="http://schemas.microsoft.com/office/drawing/2014/main" id="{FD081145-A3B8-4F40-A602-1E04FD3ACF68}"/>
                    </a:ext>
                  </a:extLst>
                </p:cNvPr>
                <p:cNvSpPr/>
                <p:nvPr/>
              </p:nvSpPr>
              <p:spPr>
                <a:xfrm>
                  <a:off x="185946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6" name="Cube 66">
                  <a:extLst>
                    <a:ext uri="{FF2B5EF4-FFF2-40B4-BE49-F238E27FC236}">
                      <a16:creationId xmlns:a16="http://schemas.microsoft.com/office/drawing/2014/main" id="{BA1D8368-A04A-FB43-B3F1-1E314288FE93}"/>
                    </a:ext>
                  </a:extLst>
                </p:cNvPr>
                <p:cNvSpPr/>
                <p:nvPr/>
              </p:nvSpPr>
              <p:spPr>
                <a:xfrm>
                  <a:off x="212217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7" name="Cube 67">
                  <a:extLst>
                    <a:ext uri="{FF2B5EF4-FFF2-40B4-BE49-F238E27FC236}">
                      <a16:creationId xmlns:a16="http://schemas.microsoft.com/office/drawing/2014/main" id="{F177AC15-E291-7546-A925-F350CEE606F8}"/>
                    </a:ext>
                  </a:extLst>
                </p:cNvPr>
                <p:cNvSpPr/>
                <p:nvPr/>
              </p:nvSpPr>
              <p:spPr>
                <a:xfrm>
                  <a:off x="2736534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8" name="Cube 68">
                  <a:extLst>
                    <a:ext uri="{FF2B5EF4-FFF2-40B4-BE49-F238E27FC236}">
                      <a16:creationId xmlns:a16="http://schemas.microsoft.com/office/drawing/2014/main" id="{922C1D27-0746-6F46-812A-30CD9BB253FE}"/>
                    </a:ext>
                  </a:extLst>
                </p:cNvPr>
                <p:cNvSpPr/>
                <p:nvPr/>
              </p:nvSpPr>
              <p:spPr>
                <a:xfrm>
                  <a:off x="2984952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19" name="Cube 69">
                  <a:extLst>
                    <a:ext uri="{FF2B5EF4-FFF2-40B4-BE49-F238E27FC236}">
                      <a16:creationId xmlns:a16="http://schemas.microsoft.com/office/drawing/2014/main" id="{FE8102D6-D84C-F744-915D-88ECCBEB7111}"/>
                    </a:ext>
                  </a:extLst>
                </p:cNvPr>
                <p:cNvSpPr/>
                <p:nvPr/>
              </p:nvSpPr>
              <p:spPr>
                <a:xfrm>
                  <a:off x="3727820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rgbClr val="A056C3"/>
                </a:solidFill>
                <a:ln>
                  <a:solidFill>
                    <a:srgbClr val="9B52C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0" name="Cube 70">
                  <a:extLst>
                    <a:ext uri="{FF2B5EF4-FFF2-40B4-BE49-F238E27FC236}">
                      <a16:creationId xmlns:a16="http://schemas.microsoft.com/office/drawing/2014/main" id="{45819700-D372-D149-9C37-B758495566CC}"/>
                    </a:ext>
                  </a:extLst>
                </p:cNvPr>
                <p:cNvSpPr/>
                <p:nvPr/>
              </p:nvSpPr>
              <p:spPr>
                <a:xfrm>
                  <a:off x="4465190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1" name="Cube 71">
                  <a:extLst>
                    <a:ext uri="{FF2B5EF4-FFF2-40B4-BE49-F238E27FC236}">
                      <a16:creationId xmlns:a16="http://schemas.microsoft.com/office/drawing/2014/main" id="{B4B340B9-3E4F-D84F-BC08-CE86CB1B5FCE}"/>
                    </a:ext>
                  </a:extLst>
                </p:cNvPr>
                <p:cNvSpPr/>
                <p:nvPr/>
              </p:nvSpPr>
              <p:spPr>
                <a:xfrm>
                  <a:off x="4713608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2" name="Cube 72">
                  <a:extLst>
                    <a:ext uri="{FF2B5EF4-FFF2-40B4-BE49-F238E27FC236}">
                      <a16:creationId xmlns:a16="http://schemas.microsoft.com/office/drawing/2014/main" id="{1FFC9E08-BD22-8849-A748-EA5321BC56A2}"/>
                    </a:ext>
                  </a:extLst>
                </p:cNvPr>
                <p:cNvSpPr/>
                <p:nvPr/>
              </p:nvSpPr>
              <p:spPr>
                <a:xfrm>
                  <a:off x="524571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3" name="Cube 73">
                  <a:extLst>
                    <a:ext uri="{FF2B5EF4-FFF2-40B4-BE49-F238E27FC236}">
                      <a16:creationId xmlns:a16="http://schemas.microsoft.com/office/drawing/2014/main" id="{39CD19DD-A93E-4345-9FF8-2E883208EDE8}"/>
                    </a:ext>
                  </a:extLst>
                </p:cNvPr>
                <p:cNvSpPr/>
                <p:nvPr/>
              </p:nvSpPr>
              <p:spPr>
                <a:xfrm>
                  <a:off x="550842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4" name="Cube 74">
                  <a:extLst>
                    <a:ext uri="{FF2B5EF4-FFF2-40B4-BE49-F238E27FC236}">
                      <a16:creationId xmlns:a16="http://schemas.microsoft.com/office/drawing/2014/main" id="{A531CCD7-6197-9848-B76D-2111F3FCE9C1}"/>
                    </a:ext>
                  </a:extLst>
                </p:cNvPr>
                <p:cNvSpPr/>
                <p:nvPr/>
              </p:nvSpPr>
              <p:spPr>
                <a:xfrm>
                  <a:off x="6155276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5" name="Cube 75">
                  <a:extLst>
                    <a:ext uri="{FF2B5EF4-FFF2-40B4-BE49-F238E27FC236}">
                      <a16:creationId xmlns:a16="http://schemas.microsoft.com/office/drawing/2014/main" id="{B6128BFF-C1A5-C44F-B1E1-79477F263477}"/>
                    </a:ext>
                  </a:extLst>
                </p:cNvPr>
                <p:cNvSpPr/>
                <p:nvPr/>
              </p:nvSpPr>
              <p:spPr>
                <a:xfrm>
                  <a:off x="6461168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105" name="Straight Connector 55">
                <a:extLst>
                  <a:ext uri="{FF2B5EF4-FFF2-40B4-BE49-F238E27FC236}">
                    <a16:creationId xmlns:a16="http://schemas.microsoft.com/office/drawing/2014/main" id="{AD71E3AE-1615-934A-8CAF-DC13CA106822}"/>
                  </a:ext>
                </a:extLst>
              </p:cNvPr>
              <p:cNvCxnSpPr/>
              <p:nvPr/>
            </p:nvCxnSpPr>
            <p:spPr>
              <a:xfrm>
                <a:off x="421208" y="5556004"/>
                <a:ext cx="556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56">
                <a:extLst>
                  <a:ext uri="{FF2B5EF4-FFF2-40B4-BE49-F238E27FC236}">
                    <a16:creationId xmlns:a16="http://schemas.microsoft.com/office/drawing/2014/main" id="{1C95E32B-8979-1049-93D3-9C6A7BE70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432" y="555600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57">
                <a:extLst>
                  <a:ext uri="{FF2B5EF4-FFF2-40B4-BE49-F238E27FC236}">
                    <a16:creationId xmlns:a16="http://schemas.microsoft.com/office/drawing/2014/main" id="{0C0FFE3F-DFAB-8348-AAEB-96FA59716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198" y="557981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58">
                <a:extLst>
                  <a:ext uri="{FF2B5EF4-FFF2-40B4-BE49-F238E27FC236}">
                    <a16:creationId xmlns:a16="http://schemas.microsoft.com/office/drawing/2014/main" id="{447E3558-EDAB-D844-8B47-95921A1E4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543" y="5579814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59">
                <a:extLst>
                  <a:ext uri="{FF2B5EF4-FFF2-40B4-BE49-F238E27FC236}">
                    <a16:creationId xmlns:a16="http://schemas.microsoft.com/office/drawing/2014/main" id="{137AA8FD-8D55-7743-97AC-5F4AE5CF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1771" y="5594102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60">
                <a:extLst>
                  <a:ext uri="{FF2B5EF4-FFF2-40B4-BE49-F238E27FC236}">
                    <a16:creationId xmlns:a16="http://schemas.microsoft.com/office/drawing/2014/main" id="{168A56FA-6B2F-8848-B570-C6DFF00CC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2422" y="5603625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61">
                <a:extLst>
                  <a:ext uri="{FF2B5EF4-FFF2-40B4-BE49-F238E27FC236}">
                    <a16:creationId xmlns:a16="http://schemas.microsoft.com/office/drawing/2014/main" id="{3CB2B2F7-915F-3049-ABDE-1ADA89633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6825" y="5617913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62">
                <a:extLst>
                  <a:ext uri="{FF2B5EF4-FFF2-40B4-BE49-F238E27FC236}">
                    <a16:creationId xmlns:a16="http://schemas.microsoft.com/office/drawing/2014/main" id="{A8DE2848-F143-4A48-81A8-F49B061DCB82}"/>
                  </a:ext>
                </a:extLst>
              </p:cNvPr>
              <p:cNvCxnSpPr/>
              <p:nvPr/>
            </p:nvCxnSpPr>
            <p:spPr>
              <a:xfrm>
                <a:off x="6309875" y="5617913"/>
                <a:ext cx="70008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76">
              <a:extLst>
                <a:ext uri="{FF2B5EF4-FFF2-40B4-BE49-F238E27FC236}">
                  <a16:creationId xmlns:a16="http://schemas.microsoft.com/office/drawing/2014/main" id="{AA4C63D6-FF01-AC4B-B39E-A327451C99F6}"/>
                </a:ext>
              </a:extLst>
            </p:cNvPr>
            <p:cNvSpPr txBox="1"/>
            <p:nvPr/>
          </p:nvSpPr>
          <p:spPr>
            <a:xfrm>
              <a:off x="136612" y="2567933"/>
              <a:ext cx="78628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4" name="TextBox 77">
              <a:extLst>
                <a:ext uri="{FF2B5EF4-FFF2-40B4-BE49-F238E27FC236}">
                  <a16:creationId xmlns:a16="http://schemas.microsoft.com/office/drawing/2014/main" id="{AD68E9B0-0172-D04A-B261-5F4ECC6AD39B}"/>
                </a:ext>
              </a:extLst>
            </p:cNvPr>
            <p:cNvSpPr txBox="1"/>
            <p:nvPr/>
          </p:nvSpPr>
          <p:spPr>
            <a:xfrm>
              <a:off x="68473" y="5346311"/>
              <a:ext cx="81377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65" name="TextBox 78">
              <a:extLst>
                <a:ext uri="{FF2B5EF4-FFF2-40B4-BE49-F238E27FC236}">
                  <a16:creationId xmlns:a16="http://schemas.microsoft.com/office/drawing/2014/main" id="{2B724BE0-0C4A-E945-BE1E-EAB68F58F966}"/>
                </a:ext>
              </a:extLst>
            </p:cNvPr>
            <p:cNvSpPr txBox="1"/>
            <p:nvPr/>
          </p:nvSpPr>
          <p:spPr>
            <a:xfrm>
              <a:off x="6588814" y="2748368"/>
              <a:ext cx="89625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X’</a:t>
              </a:r>
            </a:p>
          </p:txBody>
        </p:sp>
        <p:sp>
          <p:nvSpPr>
            <p:cNvPr id="66" name="TextBox 79">
              <a:extLst>
                <a:ext uri="{FF2B5EF4-FFF2-40B4-BE49-F238E27FC236}">
                  <a16:creationId xmlns:a16="http://schemas.microsoft.com/office/drawing/2014/main" id="{26379B2C-FE24-6F4A-B7E7-79C8E926DF07}"/>
                </a:ext>
              </a:extLst>
            </p:cNvPr>
            <p:cNvSpPr txBox="1"/>
            <p:nvPr/>
          </p:nvSpPr>
          <p:spPr>
            <a:xfrm>
              <a:off x="6571563" y="5575017"/>
              <a:ext cx="92374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D’</a:t>
              </a:r>
            </a:p>
          </p:txBody>
        </p:sp>
        <p:grpSp>
          <p:nvGrpSpPr>
            <p:cNvPr id="67" name="Group 87">
              <a:extLst>
                <a:ext uri="{FF2B5EF4-FFF2-40B4-BE49-F238E27FC236}">
                  <a16:creationId xmlns:a16="http://schemas.microsoft.com/office/drawing/2014/main" id="{A548747E-9760-5D43-AF87-0B6E3D8DB98F}"/>
                </a:ext>
              </a:extLst>
            </p:cNvPr>
            <p:cNvGrpSpPr/>
            <p:nvPr/>
          </p:nvGrpSpPr>
          <p:grpSpPr>
            <a:xfrm>
              <a:off x="754909" y="4871959"/>
              <a:ext cx="5768831" cy="1612082"/>
              <a:chOff x="421208" y="4593949"/>
              <a:chExt cx="6588754" cy="1841207"/>
            </a:xfrm>
          </p:grpSpPr>
          <p:grpSp>
            <p:nvGrpSpPr>
              <p:cNvPr id="82" name="Group 88">
                <a:extLst>
                  <a:ext uri="{FF2B5EF4-FFF2-40B4-BE49-F238E27FC236}">
                    <a16:creationId xmlns:a16="http://schemas.microsoft.com/office/drawing/2014/main" id="{21BBB1B8-E0C9-8348-AFB6-57ECA41C7CBE}"/>
                  </a:ext>
                </a:extLst>
              </p:cNvPr>
              <p:cNvGrpSpPr/>
              <p:nvPr/>
            </p:nvGrpSpPr>
            <p:grpSpPr>
              <a:xfrm>
                <a:off x="951170" y="4593949"/>
                <a:ext cx="5625958" cy="1841207"/>
                <a:chOff x="838200" y="2236148"/>
                <a:chExt cx="6439353" cy="2107407"/>
              </a:xfrm>
            </p:grpSpPr>
            <p:sp>
              <p:nvSpPr>
                <p:cNvPr id="91" name="Cube 97">
                  <a:extLst>
                    <a:ext uri="{FF2B5EF4-FFF2-40B4-BE49-F238E27FC236}">
                      <a16:creationId xmlns:a16="http://schemas.microsoft.com/office/drawing/2014/main" id="{E41E6A6E-C0D7-964C-97F0-2B007EC50B03}"/>
                    </a:ext>
                  </a:extLst>
                </p:cNvPr>
                <p:cNvSpPr/>
                <p:nvPr/>
              </p:nvSpPr>
              <p:spPr>
                <a:xfrm>
                  <a:off x="838200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2" name="Cube 98">
                  <a:extLst>
                    <a:ext uri="{FF2B5EF4-FFF2-40B4-BE49-F238E27FC236}">
                      <a16:creationId xmlns:a16="http://schemas.microsoft.com/office/drawing/2014/main" id="{FE020FEA-D888-AC49-9F7D-80E744A98F4B}"/>
                    </a:ext>
                  </a:extLst>
                </p:cNvPr>
                <p:cNvSpPr/>
                <p:nvPr/>
              </p:nvSpPr>
              <p:spPr>
                <a:xfrm>
                  <a:off x="1144089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" name="Cube 99">
                  <a:extLst>
                    <a:ext uri="{FF2B5EF4-FFF2-40B4-BE49-F238E27FC236}">
                      <a16:creationId xmlns:a16="http://schemas.microsoft.com/office/drawing/2014/main" id="{58A3AF56-83F9-B84F-9330-6E76F24B80A6}"/>
                    </a:ext>
                  </a:extLst>
                </p:cNvPr>
                <p:cNvSpPr/>
                <p:nvPr/>
              </p:nvSpPr>
              <p:spPr>
                <a:xfrm>
                  <a:off x="185946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4" name="Cube 100">
                  <a:extLst>
                    <a:ext uri="{FF2B5EF4-FFF2-40B4-BE49-F238E27FC236}">
                      <a16:creationId xmlns:a16="http://schemas.microsoft.com/office/drawing/2014/main" id="{59CD97EB-EBFC-564D-AE58-94D725715A20}"/>
                    </a:ext>
                  </a:extLst>
                </p:cNvPr>
                <p:cNvSpPr/>
                <p:nvPr/>
              </p:nvSpPr>
              <p:spPr>
                <a:xfrm>
                  <a:off x="212217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5" name="Cube 101">
                  <a:extLst>
                    <a:ext uri="{FF2B5EF4-FFF2-40B4-BE49-F238E27FC236}">
                      <a16:creationId xmlns:a16="http://schemas.microsoft.com/office/drawing/2014/main" id="{45297721-CD89-B249-B861-605FD54A1D34}"/>
                    </a:ext>
                  </a:extLst>
                </p:cNvPr>
                <p:cNvSpPr/>
                <p:nvPr/>
              </p:nvSpPr>
              <p:spPr>
                <a:xfrm>
                  <a:off x="2736534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Cube 102">
                  <a:extLst>
                    <a:ext uri="{FF2B5EF4-FFF2-40B4-BE49-F238E27FC236}">
                      <a16:creationId xmlns:a16="http://schemas.microsoft.com/office/drawing/2014/main" id="{B9AAF11F-AB56-9247-9C18-7310A7D230F2}"/>
                    </a:ext>
                  </a:extLst>
                </p:cNvPr>
                <p:cNvSpPr/>
                <p:nvPr/>
              </p:nvSpPr>
              <p:spPr>
                <a:xfrm>
                  <a:off x="2984952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Cube 103">
                  <a:extLst>
                    <a:ext uri="{FF2B5EF4-FFF2-40B4-BE49-F238E27FC236}">
                      <a16:creationId xmlns:a16="http://schemas.microsoft.com/office/drawing/2014/main" id="{81A2F88C-6B14-2942-9648-5CC54E4C1669}"/>
                    </a:ext>
                  </a:extLst>
                </p:cNvPr>
                <p:cNvSpPr/>
                <p:nvPr/>
              </p:nvSpPr>
              <p:spPr>
                <a:xfrm>
                  <a:off x="3727820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rgbClr val="A056C3"/>
                </a:solidFill>
                <a:ln>
                  <a:solidFill>
                    <a:srgbClr val="9B52C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8" name="Cube 104">
                  <a:extLst>
                    <a:ext uri="{FF2B5EF4-FFF2-40B4-BE49-F238E27FC236}">
                      <a16:creationId xmlns:a16="http://schemas.microsoft.com/office/drawing/2014/main" id="{A66A2A46-5261-034D-8E40-799EC759E45E}"/>
                    </a:ext>
                  </a:extLst>
                </p:cNvPr>
                <p:cNvSpPr/>
                <p:nvPr/>
              </p:nvSpPr>
              <p:spPr>
                <a:xfrm>
                  <a:off x="4465190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9" name="Cube 105">
                  <a:extLst>
                    <a:ext uri="{FF2B5EF4-FFF2-40B4-BE49-F238E27FC236}">
                      <a16:creationId xmlns:a16="http://schemas.microsoft.com/office/drawing/2014/main" id="{5E9D8E30-2752-534C-AF3C-3CCF50EABA4E}"/>
                    </a:ext>
                  </a:extLst>
                </p:cNvPr>
                <p:cNvSpPr/>
                <p:nvPr/>
              </p:nvSpPr>
              <p:spPr>
                <a:xfrm>
                  <a:off x="4713608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0" name="Cube 106">
                  <a:extLst>
                    <a:ext uri="{FF2B5EF4-FFF2-40B4-BE49-F238E27FC236}">
                      <a16:creationId xmlns:a16="http://schemas.microsoft.com/office/drawing/2014/main" id="{08CAE392-3363-8742-8055-E47BD150D881}"/>
                    </a:ext>
                  </a:extLst>
                </p:cNvPr>
                <p:cNvSpPr/>
                <p:nvPr/>
              </p:nvSpPr>
              <p:spPr>
                <a:xfrm>
                  <a:off x="524571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1" name="Cube 107">
                  <a:extLst>
                    <a:ext uri="{FF2B5EF4-FFF2-40B4-BE49-F238E27FC236}">
                      <a16:creationId xmlns:a16="http://schemas.microsoft.com/office/drawing/2014/main" id="{174774C6-6FEE-2549-9F36-482C8E4BD98F}"/>
                    </a:ext>
                  </a:extLst>
                </p:cNvPr>
                <p:cNvSpPr/>
                <p:nvPr/>
              </p:nvSpPr>
              <p:spPr>
                <a:xfrm>
                  <a:off x="550842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2" name="Cube 108">
                  <a:extLst>
                    <a:ext uri="{FF2B5EF4-FFF2-40B4-BE49-F238E27FC236}">
                      <a16:creationId xmlns:a16="http://schemas.microsoft.com/office/drawing/2014/main" id="{6C143029-C04A-D948-9FD0-FC7793164FBF}"/>
                    </a:ext>
                  </a:extLst>
                </p:cNvPr>
                <p:cNvSpPr/>
                <p:nvPr/>
              </p:nvSpPr>
              <p:spPr>
                <a:xfrm>
                  <a:off x="6155276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3" name="Cube 109">
                  <a:extLst>
                    <a:ext uri="{FF2B5EF4-FFF2-40B4-BE49-F238E27FC236}">
                      <a16:creationId xmlns:a16="http://schemas.microsoft.com/office/drawing/2014/main" id="{9B727DEF-94FE-FD47-873C-563D6E37E7E4}"/>
                    </a:ext>
                  </a:extLst>
                </p:cNvPr>
                <p:cNvSpPr/>
                <p:nvPr/>
              </p:nvSpPr>
              <p:spPr>
                <a:xfrm>
                  <a:off x="6461168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83" name="Straight Connector 89">
                <a:extLst>
                  <a:ext uri="{FF2B5EF4-FFF2-40B4-BE49-F238E27FC236}">
                    <a16:creationId xmlns:a16="http://schemas.microsoft.com/office/drawing/2014/main" id="{E8C8D6CA-DC3F-E54F-A450-36C1604877ED}"/>
                  </a:ext>
                </a:extLst>
              </p:cNvPr>
              <p:cNvCxnSpPr/>
              <p:nvPr/>
            </p:nvCxnSpPr>
            <p:spPr>
              <a:xfrm>
                <a:off x="421208" y="5556004"/>
                <a:ext cx="556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90">
                <a:extLst>
                  <a:ext uri="{FF2B5EF4-FFF2-40B4-BE49-F238E27FC236}">
                    <a16:creationId xmlns:a16="http://schemas.microsoft.com/office/drawing/2014/main" id="{B25C9FC6-1E79-C343-A1C7-34B4095B4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432" y="555600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91">
                <a:extLst>
                  <a:ext uri="{FF2B5EF4-FFF2-40B4-BE49-F238E27FC236}">
                    <a16:creationId xmlns:a16="http://schemas.microsoft.com/office/drawing/2014/main" id="{2617617C-1DF9-FA45-80DA-4ED8D390D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198" y="557981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92">
                <a:extLst>
                  <a:ext uri="{FF2B5EF4-FFF2-40B4-BE49-F238E27FC236}">
                    <a16:creationId xmlns:a16="http://schemas.microsoft.com/office/drawing/2014/main" id="{AF647D06-266B-164C-AD03-FB3BE6492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543" y="5579814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93">
                <a:extLst>
                  <a:ext uri="{FF2B5EF4-FFF2-40B4-BE49-F238E27FC236}">
                    <a16:creationId xmlns:a16="http://schemas.microsoft.com/office/drawing/2014/main" id="{748AE744-DE2F-CD46-84F5-BF65D8D57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1771" y="5594102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94">
                <a:extLst>
                  <a:ext uri="{FF2B5EF4-FFF2-40B4-BE49-F238E27FC236}">
                    <a16:creationId xmlns:a16="http://schemas.microsoft.com/office/drawing/2014/main" id="{E4E67B30-52F4-EB4C-9A1D-CEB7E52D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2422" y="5603625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95">
                <a:extLst>
                  <a:ext uri="{FF2B5EF4-FFF2-40B4-BE49-F238E27FC236}">
                    <a16:creationId xmlns:a16="http://schemas.microsoft.com/office/drawing/2014/main" id="{4483A3DC-C6C1-CA49-B972-54C119E17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6825" y="5617913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96">
                <a:extLst>
                  <a:ext uri="{FF2B5EF4-FFF2-40B4-BE49-F238E27FC236}">
                    <a16:creationId xmlns:a16="http://schemas.microsoft.com/office/drawing/2014/main" id="{0D5F536A-65EE-0849-8965-F36790B98F2B}"/>
                  </a:ext>
                </a:extLst>
              </p:cNvPr>
              <p:cNvCxnSpPr/>
              <p:nvPr/>
            </p:nvCxnSpPr>
            <p:spPr>
              <a:xfrm>
                <a:off x="6309875" y="5617913"/>
                <a:ext cx="70008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119">
              <a:extLst>
                <a:ext uri="{FF2B5EF4-FFF2-40B4-BE49-F238E27FC236}">
                  <a16:creationId xmlns:a16="http://schemas.microsoft.com/office/drawing/2014/main" id="{D6F7D4C9-CBFE-D443-9060-02A8B3392B84}"/>
                </a:ext>
              </a:extLst>
            </p:cNvPr>
            <p:cNvGrpSpPr/>
            <p:nvPr/>
          </p:nvGrpSpPr>
          <p:grpSpPr>
            <a:xfrm>
              <a:off x="3063376" y="3402329"/>
              <a:ext cx="5597923" cy="1716534"/>
              <a:chOff x="3063376" y="3402329"/>
              <a:chExt cx="5597923" cy="1716534"/>
            </a:xfrm>
          </p:grpSpPr>
          <p:sp>
            <p:nvSpPr>
              <p:cNvPr id="69" name="TextBox 80">
                <a:extLst>
                  <a:ext uri="{FF2B5EF4-FFF2-40B4-BE49-F238E27FC236}">
                    <a16:creationId xmlns:a16="http://schemas.microsoft.com/office/drawing/2014/main" id="{B1E5F49E-10D3-E44D-ADF7-27F2EA509BFF}"/>
                  </a:ext>
                </a:extLst>
              </p:cNvPr>
              <p:cNvSpPr txBox="1"/>
              <p:nvPr/>
            </p:nvSpPr>
            <p:spPr>
              <a:xfrm>
                <a:off x="3063376" y="3509698"/>
                <a:ext cx="1287606" cy="69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81">
                <a:extLst>
                  <a:ext uri="{FF2B5EF4-FFF2-40B4-BE49-F238E27FC236}">
                    <a16:creationId xmlns:a16="http://schemas.microsoft.com/office/drawing/2014/main" id="{A8FEFECD-F835-3746-9F85-E7410D22D55D}"/>
                  </a:ext>
                </a:extLst>
              </p:cNvPr>
              <p:cNvSpPr txBox="1"/>
              <p:nvPr/>
            </p:nvSpPr>
            <p:spPr>
              <a:xfrm>
                <a:off x="3076357" y="4424598"/>
                <a:ext cx="1002298" cy="694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ight Brace 82">
                <a:extLst>
                  <a:ext uri="{FF2B5EF4-FFF2-40B4-BE49-F238E27FC236}">
                    <a16:creationId xmlns:a16="http://schemas.microsoft.com/office/drawing/2014/main" id="{896D2B41-D301-DF44-9740-A1B5D2BBFDA2}"/>
                  </a:ext>
                </a:extLst>
              </p:cNvPr>
              <p:cNvSpPr/>
              <p:nvPr/>
            </p:nvSpPr>
            <p:spPr>
              <a:xfrm>
                <a:off x="3867490" y="3904285"/>
                <a:ext cx="428625" cy="832225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TextBox 85">
                <a:extLst>
                  <a:ext uri="{FF2B5EF4-FFF2-40B4-BE49-F238E27FC236}">
                    <a16:creationId xmlns:a16="http://schemas.microsoft.com/office/drawing/2014/main" id="{25BBCE56-63AF-A542-84FC-7D430842B168}"/>
                  </a:ext>
                </a:extLst>
              </p:cNvPr>
              <p:cNvSpPr txBox="1"/>
              <p:nvPr/>
            </p:nvSpPr>
            <p:spPr>
              <a:xfrm>
                <a:off x="4268683" y="4006307"/>
                <a:ext cx="1123440" cy="69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Cube 86">
                <a:extLst>
                  <a:ext uri="{FF2B5EF4-FFF2-40B4-BE49-F238E27FC236}">
                    <a16:creationId xmlns:a16="http://schemas.microsoft.com/office/drawing/2014/main" id="{B6E2640D-1766-3344-ABEF-5C0D24D5A34A}"/>
                  </a:ext>
                </a:extLst>
              </p:cNvPr>
              <p:cNvSpPr/>
              <p:nvPr/>
            </p:nvSpPr>
            <p:spPr>
              <a:xfrm>
                <a:off x="5336885" y="3847307"/>
                <a:ext cx="386066" cy="996586"/>
              </a:xfrm>
              <a:prstGeom prst="cube">
                <a:avLst>
                  <a:gd name="adj" fmla="val 77064"/>
                </a:avLst>
              </a:prstGeom>
              <a:solidFill>
                <a:srgbClr val="A056C3"/>
              </a:solidFill>
              <a:ln>
                <a:solidFill>
                  <a:srgbClr val="9B52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Cube 110">
                <a:extLst>
                  <a:ext uri="{FF2B5EF4-FFF2-40B4-BE49-F238E27FC236}">
                    <a16:creationId xmlns:a16="http://schemas.microsoft.com/office/drawing/2014/main" id="{534E4FCB-C018-7046-8D6E-278155E1D5DE}"/>
                  </a:ext>
                </a:extLst>
              </p:cNvPr>
              <p:cNvSpPr/>
              <p:nvPr/>
            </p:nvSpPr>
            <p:spPr>
              <a:xfrm>
                <a:off x="5931047" y="3863152"/>
                <a:ext cx="338023" cy="872568"/>
              </a:xfrm>
              <a:prstGeom prst="cube">
                <a:avLst>
                  <a:gd name="adj" fmla="val 770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Cube 111">
                <a:extLst>
                  <a:ext uri="{FF2B5EF4-FFF2-40B4-BE49-F238E27FC236}">
                    <a16:creationId xmlns:a16="http://schemas.microsoft.com/office/drawing/2014/main" id="{B2D75672-7DE8-CB44-85D5-E8BB2E4AF6D0}"/>
                  </a:ext>
                </a:extLst>
              </p:cNvPr>
              <p:cNvSpPr/>
              <p:nvPr/>
            </p:nvSpPr>
            <p:spPr>
              <a:xfrm>
                <a:off x="6121076" y="3863152"/>
                <a:ext cx="338023" cy="872568"/>
              </a:xfrm>
              <a:prstGeom prst="cube">
                <a:avLst>
                  <a:gd name="adj" fmla="val 770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Cube 112">
                <a:extLst>
                  <a:ext uri="{FF2B5EF4-FFF2-40B4-BE49-F238E27FC236}">
                    <a16:creationId xmlns:a16="http://schemas.microsoft.com/office/drawing/2014/main" id="{2075BF5E-7ABB-1148-84F0-4D02946BBC9A}"/>
                  </a:ext>
                </a:extLst>
              </p:cNvPr>
              <p:cNvSpPr/>
              <p:nvPr/>
            </p:nvSpPr>
            <p:spPr>
              <a:xfrm>
                <a:off x="6731840" y="3402329"/>
                <a:ext cx="624502" cy="1612082"/>
              </a:xfrm>
              <a:prstGeom prst="cube">
                <a:avLst>
                  <a:gd name="adj" fmla="val 770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77" name="Straight Connector 114">
                <a:extLst>
                  <a:ext uri="{FF2B5EF4-FFF2-40B4-BE49-F238E27FC236}">
                    <a16:creationId xmlns:a16="http://schemas.microsoft.com/office/drawing/2014/main" id="{A1322502-C209-6040-A302-51EB7C1766C8}"/>
                  </a:ext>
                </a:extLst>
              </p:cNvPr>
              <p:cNvCxnSpPr/>
              <p:nvPr/>
            </p:nvCxnSpPr>
            <p:spPr>
              <a:xfrm>
                <a:off x="4865034" y="4336985"/>
                <a:ext cx="48767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115">
                <a:extLst>
                  <a:ext uri="{FF2B5EF4-FFF2-40B4-BE49-F238E27FC236}">
                    <a16:creationId xmlns:a16="http://schemas.microsoft.com/office/drawing/2014/main" id="{00ADC6F3-F316-CA4E-860D-6ED29C0ABE53}"/>
                  </a:ext>
                </a:extLst>
              </p:cNvPr>
              <p:cNvCxnSpPr/>
              <p:nvPr/>
            </p:nvCxnSpPr>
            <p:spPr>
              <a:xfrm>
                <a:off x="7183246" y="4323110"/>
                <a:ext cx="61296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116">
                <a:extLst>
                  <a:ext uri="{FF2B5EF4-FFF2-40B4-BE49-F238E27FC236}">
                    <a16:creationId xmlns:a16="http://schemas.microsoft.com/office/drawing/2014/main" id="{FA9616EB-7055-964C-B473-4BF45CBC006E}"/>
                  </a:ext>
                </a:extLst>
              </p:cNvPr>
              <p:cNvSpPr txBox="1"/>
              <p:nvPr/>
            </p:nvSpPr>
            <p:spPr>
              <a:xfrm>
                <a:off x="7765041" y="4128402"/>
                <a:ext cx="896258" cy="694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Y’</a:t>
                </a:r>
              </a:p>
            </p:txBody>
          </p:sp>
          <p:cxnSp>
            <p:nvCxnSpPr>
              <p:cNvPr id="80" name="Straight Connector 117">
                <a:extLst>
                  <a:ext uri="{FF2B5EF4-FFF2-40B4-BE49-F238E27FC236}">
                    <a16:creationId xmlns:a16="http://schemas.microsoft.com/office/drawing/2014/main" id="{263BDECC-7D3F-E643-B980-31FD01AFB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875" y="4345600"/>
                <a:ext cx="3311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973D6099-A23B-3346-9678-731D635AD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0039" y="4336985"/>
                <a:ext cx="3311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文本框 134"/>
          <p:cNvSpPr txBox="1"/>
          <p:nvPr/>
        </p:nvSpPr>
        <p:spPr>
          <a:xfrm>
            <a:off x="6125854" y="4796285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基于设计思路的具体模型框架</a:t>
            </a:r>
            <a:endParaRPr lang="zh-CN" altLang="en-US" sz="1600" b="1" dirty="0"/>
          </a:p>
        </p:txBody>
      </p:sp>
      <p:grpSp>
        <p:nvGrpSpPr>
          <p:cNvPr id="128" name="组合 127"/>
          <p:cNvGrpSpPr/>
          <p:nvPr/>
        </p:nvGrpSpPr>
        <p:grpSpPr>
          <a:xfrm>
            <a:off x="1162878" y="1654604"/>
            <a:ext cx="3913123" cy="3332566"/>
            <a:chOff x="6275193" y="1690688"/>
            <a:chExt cx="4928323" cy="3810209"/>
          </a:xfrm>
        </p:grpSpPr>
        <p:cxnSp>
          <p:nvCxnSpPr>
            <p:cNvPr id="129" name="直接箭头连接符 128"/>
            <p:cNvCxnSpPr/>
            <p:nvPr/>
          </p:nvCxnSpPr>
          <p:spPr>
            <a:xfrm>
              <a:off x="8005324" y="4799806"/>
              <a:ext cx="1715233" cy="127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组合 129"/>
            <p:cNvGrpSpPr/>
            <p:nvPr/>
          </p:nvGrpSpPr>
          <p:grpSpPr>
            <a:xfrm>
              <a:off x="6275193" y="1690688"/>
              <a:ext cx="4928323" cy="3810209"/>
              <a:chOff x="6275193" y="1690688"/>
              <a:chExt cx="4928323" cy="3810209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8035496" y="4466157"/>
                <a:ext cx="1634836" cy="372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/>
                  <a:t>Perturbations</a:t>
                </a:r>
                <a:endParaRPr lang="zh-CN" altLang="en-US" sz="1200" b="1" dirty="0"/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6275193" y="1690688"/>
                <a:ext cx="4928323" cy="3810209"/>
                <a:chOff x="6275193" y="1690688"/>
                <a:chExt cx="4928323" cy="38102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文本框 132"/>
                    <p:cNvSpPr txBox="1"/>
                    <p:nvPr/>
                  </p:nvSpPr>
                  <p:spPr>
                    <a:xfrm>
                      <a:off x="10113544" y="3776128"/>
                      <a:ext cx="4610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3" name="文本框 7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3544" y="3776128"/>
                      <a:ext cx="46108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9434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文本框 133"/>
                    <p:cNvSpPr txBox="1"/>
                    <p:nvPr/>
                  </p:nvSpPr>
                  <p:spPr>
                    <a:xfrm>
                      <a:off x="9492963" y="5040330"/>
                      <a:ext cx="4557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4" name="文本框 7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2963" y="5040330"/>
                      <a:ext cx="455766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7692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文本框 135"/>
                    <p:cNvSpPr txBox="1"/>
                    <p:nvPr/>
                  </p:nvSpPr>
                  <p:spPr>
                    <a:xfrm>
                      <a:off x="10742429" y="5085103"/>
                      <a:ext cx="4610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5" name="文本框 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2429" y="5085103"/>
                      <a:ext cx="461087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9615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7" name="组合 136"/>
                <p:cNvGrpSpPr/>
                <p:nvPr/>
              </p:nvGrpSpPr>
              <p:grpSpPr>
                <a:xfrm>
                  <a:off x="6275193" y="1690688"/>
                  <a:ext cx="4800815" cy="3810209"/>
                  <a:chOff x="6275193" y="1690688"/>
                  <a:chExt cx="4800815" cy="3810209"/>
                </a:xfrm>
              </p:grpSpPr>
              <p:sp>
                <p:nvSpPr>
                  <p:cNvPr id="138" name="任意多边形 137"/>
                  <p:cNvSpPr/>
                  <p:nvPr/>
                </p:nvSpPr>
                <p:spPr>
                  <a:xfrm>
                    <a:off x="9745914" y="4269968"/>
                    <a:ext cx="857072" cy="861597"/>
                  </a:xfrm>
                  <a:custGeom>
                    <a:avLst/>
                    <a:gdLst>
                      <a:gd name="connsiteX0" fmla="*/ 348868 w 857072"/>
                      <a:gd name="connsiteY0" fmla="*/ 436406 h 861596"/>
                      <a:gd name="connsiteX1" fmla="*/ 435953 w 857072"/>
                      <a:gd name="connsiteY1" fmla="*/ 978 h 861596"/>
                      <a:gd name="connsiteX2" fmla="*/ 624639 w 857072"/>
                      <a:gd name="connsiteY2" fmla="*/ 320292 h 861596"/>
                      <a:gd name="connsiteX3" fmla="*/ 856868 w 857072"/>
                      <a:gd name="connsiteY3" fmla="*/ 392864 h 861596"/>
                      <a:gd name="connsiteX4" fmla="*/ 668182 w 857072"/>
                      <a:gd name="connsiteY4" fmla="*/ 581549 h 861596"/>
                      <a:gd name="connsiteX5" fmla="*/ 813325 w 857072"/>
                      <a:gd name="connsiteY5" fmla="*/ 857321 h 861596"/>
                      <a:gd name="connsiteX6" fmla="*/ 406925 w 857072"/>
                      <a:gd name="connsiteY6" fmla="*/ 755721 h 861596"/>
                      <a:gd name="connsiteX7" fmla="*/ 525 w 857072"/>
                      <a:gd name="connsiteY7" fmla="*/ 842806 h 861596"/>
                      <a:gd name="connsiteX8" fmla="*/ 348868 w 857072"/>
                      <a:gd name="connsiteY8" fmla="*/ 436406 h 861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57072" h="861596">
                        <a:moveTo>
                          <a:pt x="348868" y="436406"/>
                        </a:moveTo>
                        <a:cubicBezTo>
                          <a:pt x="421439" y="296101"/>
                          <a:pt x="389991" y="20330"/>
                          <a:pt x="435953" y="978"/>
                        </a:cubicBezTo>
                        <a:cubicBezTo>
                          <a:pt x="481915" y="-18374"/>
                          <a:pt x="554487" y="254978"/>
                          <a:pt x="624639" y="320292"/>
                        </a:cubicBezTo>
                        <a:cubicBezTo>
                          <a:pt x="694792" y="385606"/>
                          <a:pt x="849611" y="349321"/>
                          <a:pt x="856868" y="392864"/>
                        </a:cubicBezTo>
                        <a:cubicBezTo>
                          <a:pt x="864125" y="436407"/>
                          <a:pt x="675439" y="504140"/>
                          <a:pt x="668182" y="581549"/>
                        </a:cubicBezTo>
                        <a:cubicBezTo>
                          <a:pt x="660925" y="658958"/>
                          <a:pt x="856868" y="828292"/>
                          <a:pt x="813325" y="857321"/>
                        </a:cubicBezTo>
                        <a:cubicBezTo>
                          <a:pt x="769782" y="886350"/>
                          <a:pt x="542392" y="758140"/>
                          <a:pt x="406925" y="755721"/>
                        </a:cubicBezTo>
                        <a:cubicBezTo>
                          <a:pt x="271458" y="753302"/>
                          <a:pt x="15039" y="896025"/>
                          <a:pt x="525" y="842806"/>
                        </a:cubicBezTo>
                        <a:cubicBezTo>
                          <a:pt x="-13989" y="789587"/>
                          <a:pt x="276297" y="576711"/>
                          <a:pt x="348868" y="436406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39" name="组合 138"/>
                  <p:cNvGrpSpPr/>
                  <p:nvPr/>
                </p:nvGrpSpPr>
                <p:grpSpPr>
                  <a:xfrm>
                    <a:off x="6290213" y="1690688"/>
                    <a:ext cx="4512012" cy="3810209"/>
                    <a:chOff x="6290213" y="1690688"/>
                    <a:chExt cx="4512012" cy="3810209"/>
                  </a:xfrm>
                </p:grpSpPr>
                <p:grpSp>
                  <p:nvGrpSpPr>
                    <p:cNvPr id="144" name="组合 143"/>
                    <p:cNvGrpSpPr/>
                    <p:nvPr/>
                  </p:nvGrpSpPr>
                  <p:grpSpPr>
                    <a:xfrm>
                      <a:off x="6290213" y="1690688"/>
                      <a:ext cx="1945655" cy="3810209"/>
                      <a:chOff x="6002888" y="2184812"/>
                      <a:chExt cx="1945655" cy="3810209"/>
                    </a:xfrm>
                  </p:grpSpPr>
                  <p:sp>
                    <p:nvSpPr>
                      <p:cNvPr id="151" name="任意多边形 150"/>
                      <p:cNvSpPr/>
                      <p:nvPr/>
                    </p:nvSpPr>
                    <p:spPr>
                      <a:xfrm>
                        <a:off x="6230771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X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152" name="组合 151"/>
                      <p:cNvGrpSpPr/>
                      <p:nvPr/>
                    </p:nvGrpSpPr>
                    <p:grpSpPr>
                      <a:xfrm>
                        <a:off x="6378537" y="4543081"/>
                        <a:ext cx="1161496" cy="1176039"/>
                        <a:chOff x="9014671" y="4484914"/>
                        <a:chExt cx="1161496" cy="1176039"/>
                      </a:xfrm>
                    </p:grpSpPr>
                    <p:sp>
                      <p:nvSpPr>
                        <p:cNvPr id="157" name="任意多边形 156"/>
                        <p:cNvSpPr/>
                        <p:nvPr/>
                      </p:nvSpPr>
                      <p:spPr>
                        <a:xfrm>
                          <a:off x="9127050" y="4716165"/>
                          <a:ext cx="857072" cy="861596"/>
                        </a:xfrm>
                        <a:custGeom>
                          <a:avLst/>
                          <a:gdLst>
                            <a:gd name="connsiteX0" fmla="*/ 348868 w 857072"/>
                            <a:gd name="connsiteY0" fmla="*/ 436406 h 861596"/>
                            <a:gd name="connsiteX1" fmla="*/ 435953 w 857072"/>
                            <a:gd name="connsiteY1" fmla="*/ 978 h 861596"/>
                            <a:gd name="connsiteX2" fmla="*/ 624639 w 857072"/>
                            <a:gd name="connsiteY2" fmla="*/ 320292 h 861596"/>
                            <a:gd name="connsiteX3" fmla="*/ 856868 w 857072"/>
                            <a:gd name="connsiteY3" fmla="*/ 392864 h 861596"/>
                            <a:gd name="connsiteX4" fmla="*/ 668182 w 857072"/>
                            <a:gd name="connsiteY4" fmla="*/ 581549 h 861596"/>
                            <a:gd name="connsiteX5" fmla="*/ 813325 w 857072"/>
                            <a:gd name="connsiteY5" fmla="*/ 857321 h 861596"/>
                            <a:gd name="connsiteX6" fmla="*/ 406925 w 857072"/>
                            <a:gd name="connsiteY6" fmla="*/ 755721 h 861596"/>
                            <a:gd name="connsiteX7" fmla="*/ 525 w 857072"/>
                            <a:gd name="connsiteY7" fmla="*/ 842806 h 861596"/>
                            <a:gd name="connsiteX8" fmla="*/ 348868 w 857072"/>
                            <a:gd name="connsiteY8" fmla="*/ 436406 h 8615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57072" h="861596">
                              <a:moveTo>
                                <a:pt x="348868" y="436406"/>
                              </a:moveTo>
                              <a:cubicBezTo>
                                <a:pt x="421439" y="296101"/>
                                <a:pt x="389991" y="20330"/>
                                <a:pt x="435953" y="978"/>
                              </a:cubicBezTo>
                              <a:cubicBezTo>
                                <a:pt x="481915" y="-18374"/>
                                <a:pt x="554487" y="254978"/>
                                <a:pt x="624639" y="320292"/>
                              </a:cubicBezTo>
                              <a:cubicBezTo>
                                <a:pt x="694792" y="385606"/>
                                <a:pt x="849611" y="349321"/>
                                <a:pt x="856868" y="392864"/>
                              </a:cubicBezTo>
                              <a:cubicBezTo>
                                <a:pt x="864125" y="436407"/>
                                <a:pt x="675439" y="504140"/>
                                <a:pt x="668182" y="581549"/>
                              </a:cubicBezTo>
                              <a:cubicBezTo>
                                <a:pt x="660925" y="658958"/>
                                <a:pt x="856868" y="828292"/>
                                <a:pt x="813325" y="857321"/>
                              </a:cubicBezTo>
                              <a:cubicBezTo>
                                <a:pt x="769782" y="886350"/>
                                <a:pt x="542392" y="758140"/>
                                <a:pt x="406925" y="755721"/>
                              </a:cubicBezTo>
                              <a:cubicBezTo>
                                <a:pt x="271458" y="753302"/>
                                <a:pt x="15039" y="896025"/>
                                <a:pt x="525" y="842806"/>
                              </a:cubicBezTo>
                              <a:cubicBezTo>
                                <a:pt x="-13989" y="789587"/>
                                <a:pt x="276297" y="576711"/>
                                <a:pt x="348868" y="43640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158" name="直接箭头连接符 157"/>
                        <p:cNvCxnSpPr/>
                        <p:nvPr/>
                      </p:nvCxnSpPr>
                      <p:spPr>
                        <a:xfrm flipH="1">
                          <a:off x="9014671" y="5235763"/>
                          <a:ext cx="540914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9" name="直接箭头连接符 158"/>
                        <p:cNvCxnSpPr/>
                        <p:nvPr/>
                      </p:nvCxnSpPr>
                      <p:spPr>
                        <a:xfrm flipV="1">
                          <a:off x="9555585" y="4484914"/>
                          <a:ext cx="0" cy="75084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直接箭头连接符 159"/>
                        <p:cNvCxnSpPr/>
                        <p:nvPr/>
                      </p:nvCxnSpPr>
                      <p:spPr>
                        <a:xfrm>
                          <a:off x="9555585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3" name="文本框 152"/>
                          <p:cNvSpPr txBox="1"/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文本框 4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4" name="文本框 153"/>
                          <p:cNvSpPr txBox="1"/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3" name="文本框 4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55" name="文本框 154"/>
                          <p:cNvSpPr txBox="1"/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4" name="文本框 4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45" name="组合 144"/>
                    <p:cNvGrpSpPr/>
                    <p:nvPr/>
                  </p:nvGrpSpPr>
                  <p:grpSpPr>
                    <a:xfrm>
                      <a:off x="9492963" y="1690688"/>
                      <a:ext cx="1309262" cy="3534308"/>
                      <a:chOff x="8712720" y="2184812"/>
                      <a:chExt cx="1309262" cy="3534308"/>
                    </a:xfrm>
                  </p:grpSpPr>
                  <p:sp>
                    <p:nvSpPr>
                      <p:cNvPr id="146" name="任意多边形 145"/>
                      <p:cNvSpPr/>
                      <p:nvPr/>
                    </p:nvSpPr>
                    <p:spPr>
                      <a:xfrm>
                        <a:off x="8712720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>
                            <a:solidFill>
                              <a:schemeClr val="tx1"/>
                            </a:solidFill>
                          </a:rPr>
                          <a:t>Y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147" name="组合 146"/>
                      <p:cNvGrpSpPr/>
                      <p:nvPr/>
                    </p:nvGrpSpPr>
                    <p:grpSpPr>
                      <a:xfrm>
                        <a:off x="9106475" y="4250692"/>
                        <a:ext cx="915507" cy="1468428"/>
                        <a:chOff x="11742609" y="4192525"/>
                        <a:chExt cx="915507" cy="1468428"/>
                      </a:xfrm>
                    </p:grpSpPr>
                    <p:cxnSp>
                      <p:nvCxnSpPr>
                        <p:cNvPr id="148" name="直接箭头连接符 147"/>
                        <p:cNvCxnSpPr/>
                        <p:nvPr/>
                      </p:nvCxnSpPr>
                      <p:spPr>
                        <a:xfrm flipH="1">
                          <a:off x="11742609" y="5235763"/>
                          <a:ext cx="294925" cy="275901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箭头连接符 148"/>
                        <p:cNvCxnSpPr/>
                        <p:nvPr/>
                      </p:nvCxnSpPr>
                      <p:spPr>
                        <a:xfrm flipV="1">
                          <a:off x="12037534" y="4192525"/>
                          <a:ext cx="0" cy="104323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0" name="直接箭头连接符 149"/>
                        <p:cNvCxnSpPr/>
                        <p:nvPr/>
                      </p:nvCxnSpPr>
                      <p:spPr>
                        <a:xfrm>
                          <a:off x="12037534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40" name="左弧形箭头 139"/>
                  <p:cNvSpPr/>
                  <p:nvPr/>
                </p:nvSpPr>
                <p:spPr>
                  <a:xfrm flipV="1">
                    <a:off x="9330274" y="2946727"/>
                    <a:ext cx="491740" cy="1444983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左弧形箭头 140"/>
                  <p:cNvSpPr/>
                  <p:nvPr/>
                </p:nvSpPr>
                <p:spPr>
                  <a:xfrm flipH="1">
                    <a:off x="10586731" y="2946727"/>
                    <a:ext cx="489277" cy="1547758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左弧形箭头 141"/>
                  <p:cNvSpPr/>
                  <p:nvPr/>
                </p:nvSpPr>
                <p:spPr>
                  <a:xfrm flipV="1">
                    <a:off x="6275193" y="2866864"/>
                    <a:ext cx="491740" cy="1444983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左弧形箭头 142"/>
                  <p:cNvSpPr/>
                  <p:nvPr/>
                </p:nvSpPr>
                <p:spPr>
                  <a:xfrm flipH="1">
                    <a:off x="7654820" y="2869461"/>
                    <a:ext cx="489277" cy="1547758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1" name="文本框 160"/>
          <p:cNvSpPr txBox="1"/>
          <p:nvPr/>
        </p:nvSpPr>
        <p:spPr>
          <a:xfrm>
            <a:off x="766258" y="5629359"/>
            <a:ext cx="488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设计思路</a:t>
            </a:r>
            <a:r>
              <a:rPr lang="zh-CN" altLang="en-US" sz="1600" dirty="0" smtClean="0"/>
              <a:t>：在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可解释的</a:t>
            </a:r>
            <a:r>
              <a:rPr lang="en-US" altLang="zh-CN" sz="1600" dirty="0" smtClean="0"/>
              <a:t>)latent</a:t>
            </a:r>
            <a:r>
              <a:rPr lang="zh-CN" altLang="en-US" sz="1600" dirty="0" smtClean="0"/>
              <a:t>空间模拟小分子的作用</a:t>
            </a:r>
            <a:endParaRPr lang="zh-CN" altLang="en-US" sz="16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9625522" y="479194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模型框架的变量图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6125854" y="5354779"/>
                <a:ext cx="3507114" cy="958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理想情况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</a:rPr>
                  <a:t>/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目标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altLang="zh-CN" sz="1600" dirty="0" smtClean="0"/>
                  <a:t>: </a:t>
                </a:r>
                <a:r>
                  <a:rPr lang="zh-CN" altLang="en-US" sz="1600" dirty="0" smtClean="0"/>
                  <a:t>学习到</a:t>
                </a:r>
                <a:r>
                  <a:rPr lang="en-US" altLang="zh-CN" sz="1600" dirty="0" smtClean="0"/>
                  <a:t>X</a:t>
                </a:r>
                <a:r>
                  <a:rPr lang="zh-CN" altLang="en-US" sz="1600" dirty="0" smtClean="0"/>
                  <a:t>的低维可解释生成空间</a:t>
                </a:r>
                <a:endParaRPr lang="en-US" altLang="zh-CN" sz="1600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1600" dirty="0" smtClean="0"/>
                  <a:t>: </a:t>
                </a:r>
                <a:r>
                  <a:rPr lang="zh-CN" altLang="en-US" sz="1600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的</a:t>
                </a:r>
                <a:r>
                  <a:rPr lang="en-US" altLang="zh-CN" sz="1600" dirty="0" smtClean="0"/>
                  <a:t>perturbation, </a:t>
                </a:r>
                <a:r>
                  <a:rPr lang="zh-CN" altLang="en-US" sz="1600" dirty="0" smtClean="0"/>
                  <a:t>即小分子机制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854" y="5354779"/>
                <a:ext cx="3507114" cy="958917"/>
              </a:xfrm>
              <a:prstGeom prst="rect">
                <a:avLst/>
              </a:prstGeom>
              <a:blipFill>
                <a:blip r:embed="rId10"/>
                <a:stretch>
                  <a:fillRect l="-1043" b="-6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组合 155"/>
          <p:cNvGrpSpPr/>
          <p:nvPr/>
        </p:nvGrpSpPr>
        <p:grpSpPr>
          <a:xfrm>
            <a:off x="9249926" y="2224115"/>
            <a:ext cx="2390584" cy="2020900"/>
            <a:chOff x="7451339" y="2867889"/>
            <a:chExt cx="2390584" cy="2020900"/>
          </a:xfrm>
        </p:grpSpPr>
        <p:grpSp>
          <p:nvGrpSpPr>
            <p:cNvPr id="162" name="组合 161"/>
            <p:cNvGrpSpPr/>
            <p:nvPr/>
          </p:nvGrpSpPr>
          <p:grpSpPr>
            <a:xfrm>
              <a:off x="7642514" y="2867889"/>
              <a:ext cx="2199409" cy="2020900"/>
              <a:chOff x="7215484" y="2996838"/>
              <a:chExt cx="2199409" cy="2020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本框 167"/>
                  <p:cNvSpPr txBox="1"/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3" name="文本框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本框 168"/>
                  <p:cNvSpPr txBox="1"/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4" name="文本框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本框 169"/>
                  <p:cNvSpPr txBox="1"/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5" name="文本框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98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本框 170"/>
                  <p:cNvSpPr txBox="1"/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6" name="文本框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文本框 171"/>
                  <p:cNvSpPr txBox="1"/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7" name="文本框 1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文本框 172"/>
                  <p:cNvSpPr txBox="1"/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8" name="文本框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4" name="直接箭头连接符 173"/>
              <p:cNvCxnSpPr>
                <a:stCxn id="168" idx="2"/>
                <a:endCxn id="171" idx="0"/>
              </p:cNvCxnSpPr>
              <p:nvPr/>
            </p:nvCxnSpPr>
            <p:spPr>
              <a:xfrm flipH="1">
                <a:off x="7449073" y="4192080"/>
                <a:ext cx="1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/>
              <p:cNvCxnSpPr>
                <a:stCxn id="170" idx="2"/>
                <a:endCxn id="172" idx="0"/>
              </p:cNvCxnSpPr>
              <p:nvPr/>
            </p:nvCxnSpPr>
            <p:spPr>
              <a:xfrm flipH="1">
                <a:off x="8312977" y="4204840"/>
                <a:ext cx="2248" cy="4435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175"/>
              <p:cNvCxnSpPr>
                <a:stCxn id="169" idx="2"/>
                <a:endCxn id="173" idx="0"/>
              </p:cNvCxnSpPr>
              <p:nvPr/>
            </p:nvCxnSpPr>
            <p:spPr>
              <a:xfrm>
                <a:off x="9176879" y="4192080"/>
                <a:ext cx="0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/>
              <p:cNvCxnSpPr>
                <a:stCxn id="168" idx="3"/>
                <a:endCxn id="170" idx="1"/>
              </p:cNvCxnSpPr>
              <p:nvPr/>
            </p:nvCxnSpPr>
            <p:spPr>
              <a:xfrm>
                <a:off x="7682663" y="4007414"/>
                <a:ext cx="4032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直接箭头连接符 177"/>
              <p:cNvCxnSpPr>
                <a:stCxn id="169" idx="1"/>
                <a:endCxn id="170" idx="3"/>
              </p:cNvCxnSpPr>
              <p:nvPr/>
            </p:nvCxnSpPr>
            <p:spPr>
              <a:xfrm flipH="1">
                <a:off x="8544582" y="4007414"/>
                <a:ext cx="3942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文本框 178"/>
                  <p:cNvSpPr txBox="1"/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4" name="文本框 1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0" name="直接箭头连接符 179"/>
              <p:cNvCxnSpPr>
                <a:stCxn id="179" idx="2"/>
                <a:endCxn id="169" idx="0"/>
              </p:cNvCxnSpPr>
              <p:nvPr/>
            </p:nvCxnSpPr>
            <p:spPr>
              <a:xfrm>
                <a:off x="9176879" y="3369639"/>
                <a:ext cx="0" cy="453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6" name="文本框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2" name="直接箭头连接符 181"/>
              <p:cNvCxnSpPr>
                <a:stCxn id="181" idx="2"/>
                <a:endCxn id="168" idx="0"/>
              </p:cNvCxnSpPr>
              <p:nvPr/>
            </p:nvCxnSpPr>
            <p:spPr>
              <a:xfrm>
                <a:off x="7449073" y="3366170"/>
                <a:ext cx="1" cy="456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/>
                <p:cNvSpPr txBox="1"/>
                <p:nvPr/>
              </p:nvSpPr>
              <p:spPr>
                <a:xfrm>
                  <a:off x="7451339" y="3291234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339" y="3291234"/>
                  <a:ext cx="47089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/>
                <p:cNvSpPr txBox="1"/>
                <p:nvPr/>
              </p:nvSpPr>
              <p:spPr>
                <a:xfrm>
                  <a:off x="7451339" y="4096364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6" name="文本框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339" y="4096364"/>
                  <a:ext cx="47622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/>
                <p:cNvSpPr txBox="1"/>
                <p:nvPr/>
              </p:nvSpPr>
              <p:spPr>
                <a:xfrm>
                  <a:off x="9168753" y="3291234"/>
                  <a:ext cx="506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7" name="文本框 1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753" y="3291234"/>
                  <a:ext cx="506292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/>
                <p:cNvSpPr txBox="1"/>
                <p:nvPr/>
              </p:nvSpPr>
              <p:spPr>
                <a:xfrm>
                  <a:off x="9168753" y="4094833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8" name="文本框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753" y="4094833"/>
                  <a:ext cx="511614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/>
                <p:cNvSpPr txBox="1"/>
                <p:nvPr/>
              </p:nvSpPr>
              <p:spPr>
                <a:xfrm>
                  <a:off x="8427319" y="4134388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9" name="文本框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319" y="4134388"/>
                  <a:ext cx="36189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04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285" t="20513" r="4715" b="3504"/>
          <a:stretch/>
        </p:blipFill>
        <p:spPr>
          <a:xfrm>
            <a:off x="3760108" y="1623794"/>
            <a:ext cx="8049491" cy="37377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1234" y="41800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模型设计思路</a:t>
            </a:r>
            <a:endParaRPr lang="en-US" altLang="zh-CN" sz="3200" b="1" dirty="0" smtClean="0"/>
          </a:p>
        </p:txBody>
      </p:sp>
      <p:grpSp>
        <p:nvGrpSpPr>
          <p:cNvPr id="142" name="组合 141"/>
          <p:cNvGrpSpPr/>
          <p:nvPr/>
        </p:nvGrpSpPr>
        <p:grpSpPr>
          <a:xfrm>
            <a:off x="919774" y="2332887"/>
            <a:ext cx="2199409" cy="2020900"/>
            <a:chOff x="7215484" y="2996838"/>
            <a:chExt cx="2199409" cy="2020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/>
                <p:cNvSpPr txBox="1"/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3" name="文本框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blipFill>
                  <a:blip r:embed="rId5"/>
                  <a:stretch>
                    <a:fillRect b="-29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/>
                <p:cNvSpPr txBox="1"/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6" name="文本框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箭头连接符 148"/>
            <p:cNvCxnSpPr>
              <a:stCxn id="143" idx="2"/>
              <a:endCxn id="146" idx="0"/>
            </p:cNvCxnSpPr>
            <p:nvPr/>
          </p:nvCxnSpPr>
          <p:spPr>
            <a:xfrm flipH="1">
              <a:off x="7449073" y="4192080"/>
              <a:ext cx="1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145" idx="2"/>
              <a:endCxn id="147" idx="0"/>
            </p:cNvCxnSpPr>
            <p:nvPr/>
          </p:nvCxnSpPr>
          <p:spPr>
            <a:xfrm flipH="1">
              <a:off x="8312977" y="4204840"/>
              <a:ext cx="2248" cy="443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144" idx="2"/>
              <a:endCxn id="148" idx="0"/>
            </p:cNvCxnSpPr>
            <p:nvPr/>
          </p:nvCxnSpPr>
          <p:spPr>
            <a:xfrm>
              <a:off x="9176879" y="4192080"/>
              <a:ext cx="0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43" idx="3"/>
              <a:endCxn id="145" idx="1"/>
            </p:cNvCxnSpPr>
            <p:nvPr/>
          </p:nvCxnSpPr>
          <p:spPr>
            <a:xfrm>
              <a:off x="7682663" y="4007414"/>
              <a:ext cx="4032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>
              <a:stCxn id="144" idx="1"/>
              <a:endCxn id="145" idx="3"/>
            </p:cNvCxnSpPr>
            <p:nvPr/>
          </p:nvCxnSpPr>
          <p:spPr>
            <a:xfrm flipH="1">
              <a:off x="8544582" y="4007414"/>
              <a:ext cx="3942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直接箭头连接符 154"/>
            <p:cNvCxnSpPr>
              <a:stCxn id="154" idx="2"/>
              <a:endCxn id="144" idx="0"/>
            </p:cNvCxnSpPr>
            <p:nvPr/>
          </p:nvCxnSpPr>
          <p:spPr>
            <a:xfrm>
              <a:off x="9176879" y="3369639"/>
              <a:ext cx="0" cy="453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/>
                <p:cNvSpPr txBox="1"/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文本框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直接箭头连接符 156"/>
            <p:cNvCxnSpPr>
              <a:stCxn id="156" idx="2"/>
              <a:endCxn id="143" idx="0"/>
            </p:cNvCxnSpPr>
            <p:nvPr/>
          </p:nvCxnSpPr>
          <p:spPr>
            <a:xfrm>
              <a:off x="7449073" y="3366170"/>
              <a:ext cx="1" cy="456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75" name="图示 174"/>
          <p:cNvGraphicFramePr/>
          <p:nvPr>
            <p:extLst>
              <p:ext uri="{D42A27DB-BD31-4B8C-83A1-F6EECF244321}">
                <p14:modId xmlns:p14="http://schemas.microsoft.com/office/powerpoint/2010/main" val="4128962885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591234" y="6209323"/>
                <a:ext cx="10737273" cy="419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 smtClean="0">
                    <a:latin typeface="+mn-ea"/>
                  </a:rPr>
                  <a:t>目标函数：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34" y="6209323"/>
                <a:ext cx="10737273" cy="419795"/>
              </a:xfrm>
              <a:prstGeom prst="rect">
                <a:avLst/>
              </a:prstGeom>
              <a:blipFill>
                <a:blip r:embed="rId16"/>
                <a:stretch>
                  <a:fillRect l="-341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591234" y="4540663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基于设计思路的具体模型框架</a:t>
            </a:r>
            <a:endParaRPr lang="zh-CN" altLang="en-US" sz="1600" b="1" dirty="0"/>
          </a:p>
        </p:txBody>
      </p:sp>
      <p:sp>
        <p:nvSpPr>
          <p:cNvPr id="5" name="矩形 4"/>
          <p:cNvSpPr/>
          <p:nvPr/>
        </p:nvSpPr>
        <p:spPr>
          <a:xfrm>
            <a:off x="5274603" y="5591527"/>
            <a:ext cx="346761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基于设计结构和最大似然的目标函数</a:t>
            </a:r>
          </a:p>
        </p:txBody>
      </p:sp>
    </p:spTree>
    <p:extLst>
      <p:ext uri="{BB962C8B-B14F-4D97-AF65-F5344CB8AC3E}">
        <p14:creationId xmlns:p14="http://schemas.microsoft.com/office/powerpoint/2010/main" val="40166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模型设计思路</a:t>
            </a:r>
            <a:endParaRPr lang="en-US" altLang="zh-CN" sz="3200" b="1" dirty="0" smtClean="0"/>
          </a:p>
        </p:txBody>
      </p:sp>
      <p:grpSp>
        <p:nvGrpSpPr>
          <p:cNvPr id="142" name="组合 141"/>
          <p:cNvGrpSpPr/>
          <p:nvPr/>
        </p:nvGrpSpPr>
        <p:grpSpPr>
          <a:xfrm>
            <a:off x="1479254" y="2074510"/>
            <a:ext cx="2199409" cy="2020900"/>
            <a:chOff x="7215484" y="2996838"/>
            <a:chExt cx="2199409" cy="2020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/>
                <p:cNvSpPr txBox="1"/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3" name="文本框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blipFill>
                  <a:blip r:embed="rId4"/>
                  <a:stretch>
                    <a:fillRect b="-29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/>
                <p:cNvSpPr txBox="1"/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6" name="文本框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箭头连接符 148"/>
            <p:cNvCxnSpPr>
              <a:stCxn id="143" idx="2"/>
              <a:endCxn id="146" idx="0"/>
            </p:cNvCxnSpPr>
            <p:nvPr/>
          </p:nvCxnSpPr>
          <p:spPr>
            <a:xfrm flipH="1">
              <a:off x="7449073" y="4192080"/>
              <a:ext cx="1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145" idx="2"/>
              <a:endCxn id="147" idx="0"/>
            </p:cNvCxnSpPr>
            <p:nvPr/>
          </p:nvCxnSpPr>
          <p:spPr>
            <a:xfrm flipH="1">
              <a:off x="8312977" y="4204840"/>
              <a:ext cx="2248" cy="443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144" idx="2"/>
              <a:endCxn id="148" idx="0"/>
            </p:cNvCxnSpPr>
            <p:nvPr/>
          </p:nvCxnSpPr>
          <p:spPr>
            <a:xfrm>
              <a:off x="9176879" y="4192080"/>
              <a:ext cx="0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>
              <a:stCxn id="143" idx="3"/>
              <a:endCxn id="145" idx="1"/>
            </p:cNvCxnSpPr>
            <p:nvPr/>
          </p:nvCxnSpPr>
          <p:spPr>
            <a:xfrm>
              <a:off x="7682663" y="4007414"/>
              <a:ext cx="4032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>
              <a:stCxn id="144" idx="1"/>
              <a:endCxn id="145" idx="3"/>
            </p:cNvCxnSpPr>
            <p:nvPr/>
          </p:nvCxnSpPr>
          <p:spPr>
            <a:xfrm flipH="1">
              <a:off x="8544582" y="4007414"/>
              <a:ext cx="3942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直接箭头连接符 154"/>
            <p:cNvCxnSpPr>
              <a:stCxn id="154" idx="2"/>
              <a:endCxn id="144" idx="0"/>
            </p:cNvCxnSpPr>
            <p:nvPr/>
          </p:nvCxnSpPr>
          <p:spPr>
            <a:xfrm>
              <a:off x="9176879" y="3369639"/>
              <a:ext cx="0" cy="453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/>
                <p:cNvSpPr txBox="1"/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文本框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直接箭头连接符 156"/>
            <p:cNvCxnSpPr>
              <a:stCxn id="156" idx="2"/>
              <a:endCxn id="143" idx="0"/>
            </p:cNvCxnSpPr>
            <p:nvPr/>
          </p:nvCxnSpPr>
          <p:spPr>
            <a:xfrm>
              <a:off x="7449073" y="3366170"/>
              <a:ext cx="1" cy="456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" name="文本框 173"/>
          <p:cNvSpPr txBox="1"/>
          <p:nvPr/>
        </p:nvSpPr>
        <p:spPr>
          <a:xfrm>
            <a:off x="2176636" y="436969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变量图</a:t>
            </a:r>
            <a:endParaRPr lang="zh-CN" altLang="en-US" sz="1600" b="1" dirty="0"/>
          </a:p>
        </p:txBody>
      </p:sp>
      <p:graphicFrame>
        <p:nvGraphicFramePr>
          <p:cNvPr id="175" name="图示 174"/>
          <p:cNvGraphicFramePr/>
          <p:nvPr>
            <p:extLst>
              <p:ext uri="{D42A27DB-BD31-4B8C-83A1-F6EECF244321}">
                <p14:modId xmlns:p14="http://schemas.microsoft.com/office/powerpoint/2010/main" val="2671626685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602339" y="2840181"/>
                <a:ext cx="4997908" cy="252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当前目标函数的局限：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AutoNum type="arabicParenR"/>
                </a:pPr>
                <a:r>
                  <a:rPr lang="zh-CN" altLang="en-US" sz="1600" dirty="0" smtClean="0"/>
                  <a:t>不能保证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空间可解释</a:t>
                </a:r>
                <a:r>
                  <a:rPr lang="en-US" altLang="zh-CN" sz="1600" dirty="0" smtClean="0"/>
                  <a:t>;</a:t>
                </a:r>
              </a:p>
              <a:p>
                <a:pPr marL="342900" indent="-342900">
                  <a:lnSpc>
                    <a:spcPct val="120000"/>
                  </a:lnSpc>
                  <a:buAutoNum type="arabicParenR"/>
                </a:pPr>
                <a:r>
                  <a:rPr lang="zh-CN" altLang="en-US" sz="1600" dirty="0" smtClean="0"/>
                  <a:t>仅基于数据集中的</a:t>
                </a:r>
                <a:r>
                  <a:rPr lang="en-US" altLang="zh-CN" sz="1600" dirty="0" smtClean="0"/>
                  <a:t>X</a:t>
                </a:r>
                <a:r>
                  <a:rPr lang="zh-CN" altLang="en-US" sz="1600" dirty="0" smtClean="0"/>
                  <a:t>，不能应用到新的细胞类型，应用受到限制</a:t>
                </a:r>
                <a:endParaRPr lang="en-US" altLang="zh-CN" sz="1600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解决思路：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/>
                  <a:t>针对</a:t>
                </a:r>
                <a:r>
                  <a:rPr lang="en-US" altLang="zh-CN" sz="1600" dirty="0" smtClean="0"/>
                  <a:t>1, </a:t>
                </a:r>
                <a:r>
                  <a:rPr lang="zh-CN" altLang="en-US" sz="1600" dirty="0" smtClean="0"/>
                  <a:t>尝试在框架下引入解耦模型的设置</a:t>
                </a:r>
                <a:r>
                  <a:rPr lang="en-US" altLang="zh-CN" sz="1600" dirty="0" smtClean="0"/>
                  <a:t>;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/>
                  <a:t>针对</a:t>
                </a:r>
                <a:r>
                  <a:rPr lang="en-US" altLang="zh-CN" sz="1600" dirty="0" smtClean="0"/>
                  <a:t>2, </a:t>
                </a:r>
                <a:r>
                  <a:rPr lang="zh-CN" altLang="en-US" sz="1600" dirty="0" smtClean="0"/>
                  <a:t>在训练过程中引入目前可用的转录组数据学习转录组数据生成空间；以及尝试引入迁移模型</a:t>
                </a:r>
                <a:endParaRPr lang="en-US" altLang="zh-CN" sz="1600" dirty="0" smtClean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339" y="2840181"/>
                <a:ext cx="4997908" cy="2529923"/>
              </a:xfrm>
              <a:prstGeom prst="rect">
                <a:avLst/>
              </a:prstGeom>
              <a:blipFill>
                <a:blip r:embed="rId15"/>
                <a:stretch>
                  <a:fillRect l="-976" b="-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02462" y="5089109"/>
                <a:ext cx="4606062" cy="92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 smtClean="0">
                    <a:latin typeface="+mn-ea"/>
                  </a:rPr>
                  <a:t>目标函数：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62" y="5089109"/>
                <a:ext cx="4606062" cy="926344"/>
              </a:xfrm>
              <a:prstGeom prst="rect">
                <a:avLst/>
              </a:prstGeom>
              <a:blipFill>
                <a:blip r:embed="rId16"/>
                <a:stretch>
                  <a:fillRect l="-661" t="-1974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8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问题阐述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模型设计思路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验证框架可行性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模型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泛化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模型可解释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展望</a:t>
            </a:r>
            <a:r>
              <a:rPr lang="en-US" altLang="zh-CN" b="1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愿景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720297" y="2237240"/>
            <a:ext cx="2199409" cy="2020900"/>
            <a:chOff x="7215484" y="2996838"/>
            <a:chExt cx="2199409" cy="2020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84" y="3822748"/>
                  <a:ext cx="46717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865" y="3822748"/>
                  <a:ext cx="4760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5867" y="3809988"/>
                  <a:ext cx="458715" cy="394852"/>
                </a:xfrm>
                <a:prstGeom prst="rect">
                  <a:avLst/>
                </a:prstGeom>
                <a:blipFill>
                  <a:blip r:embed="rId9"/>
                  <a:stretch>
                    <a:fillRect b="-29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103" y="4648406"/>
                  <a:ext cx="43794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999" y="4648406"/>
                  <a:ext cx="44595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7489" y="4648406"/>
                  <a:ext cx="45878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6" idx="2"/>
              <a:endCxn id="10" idx="0"/>
            </p:cNvCxnSpPr>
            <p:nvPr/>
          </p:nvCxnSpPr>
          <p:spPr>
            <a:xfrm flipH="1">
              <a:off x="7449073" y="4192080"/>
              <a:ext cx="1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8" idx="2"/>
              <a:endCxn id="11" idx="0"/>
            </p:cNvCxnSpPr>
            <p:nvPr/>
          </p:nvCxnSpPr>
          <p:spPr>
            <a:xfrm flipH="1">
              <a:off x="8312977" y="4204840"/>
              <a:ext cx="2248" cy="443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7" idx="2"/>
              <a:endCxn id="12" idx="0"/>
            </p:cNvCxnSpPr>
            <p:nvPr/>
          </p:nvCxnSpPr>
          <p:spPr>
            <a:xfrm>
              <a:off x="9176879" y="4192080"/>
              <a:ext cx="0" cy="456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6" idx="3"/>
              <a:endCxn id="8" idx="1"/>
            </p:cNvCxnSpPr>
            <p:nvPr/>
          </p:nvCxnSpPr>
          <p:spPr>
            <a:xfrm>
              <a:off x="7682663" y="4007414"/>
              <a:ext cx="4032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7" idx="1"/>
              <a:endCxn id="8" idx="3"/>
            </p:cNvCxnSpPr>
            <p:nvPr/>
          </p:nvCxnSpPr>
          <p:spPr>
            <a:xfrm flipH="1">
              <a:off x="8544582" y="4007414"/>
              <a:ext cx="3942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145" y="3000307"/>
                  <a:ext cx="3994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/>
            <p:cNvCxnSpPr>
              <a:stCxn id="18" idx="2"/>
              <a:endCxn id="7" idx="0"/>
            </p:cNvCxnSpPr>
            <p:nvPr/>
          </p:nvCxnSpPr>
          <p:spPr>
            <a:xfrm>
              <a:off x="9176879" y="3369639"/>
              <a:ext cx="0" cy="453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758" y="2996838"/>
                  <a:ext cx="37862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20" idx="2"/>
              <a:endCxn id="6" idx="0"/>
            </p:cNvCxnSpPr>
            <p:nvPr/>
          </p:nvCxnSpPr>
          <p:spPr>
            <a:xfrm>
              <a:off x="7449073" y="3366170"/>
              <a:ext cx="1" cy="456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2423409" y="45091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变量图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985267" y="4985320"/>
                <a:ext cx="4476722" cy="92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 smtClean="0">
                    <a:latin typeface="+mn-ea"/>
                  </a:rPr>
                  <a:t>目标函数：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67" y="4985320"/>
                <a:ext cx="4476722" cy="926344"/>
              </a:xfrm>
              <a:prstGeom prst="rect">
                <a:avLst/>
              </a:prstGeom>
              <a:blipFill>
                <a:blip r:embed="rId15"/>
                <a:stretch>
                  <a:fillRect l="-817" t="-1974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3535512878"/>
              </p:ext>
            </p:extLst>
          </p:nvPr>
        </p:nvGraphicFramePr>
        <p:xfrm>
          <a:off x="6289930" y="1995012"/>
          <a:ext cx="3181268" cy="378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7583046" y="596022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流程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90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186558413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5">
            <a:extLst>
              <a:ext uri="{FF2B5EF4-FFF2-40B4-BE49-F238E27FC236}">
                <a16:creationId xmlns:a16="http://schemas.microsoft.com/office/drawing/2014/main" id="{42C02850-4EEC-C441-98AB-75D28B5FE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970597"/>
              </p:ext>
            </p:extLst>
          </p:nvPr>
        </p:nvGraphicFramePr>
        <p:xfrm>
          <a:off x="2764116" y="2392592"/>
          <a:ext cx="5630780" cy="352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2" name="Group 37">
            <a:extLst>
              <a:ext uri="{FF2B5EF4-FFF2-40B4-BE49-F238E27FC236}">
                <a16:creationId xmlns:a16="http://schemas.microsoft.com/office/drawing/2014/main" id="{01C8CEF9-3145-2E4A-BD9A-75FF69A7609F}"/>
              </a:ext>
            </a:extLst>
          </p:cNvPr>
          <p:cNvGrpSpPr/>
          <p:nvPr/>
        </p:nvGrpSpPr>
        <p:grpSpPr>
          <a:xfrm>
            <a:off x="731982" y="3628989"/>
            <a:ext cx="2986697" cy="1068649"/>
            <a:chOff x="8763566" y="1988581"/>
            <a:chExt cx="2986697" cy="1068649"/>
          </a:xfrm>
        </p:grpSpPr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E472F985-A70D-F24C-B3B2-3280EBD92F61}"/>
                </a:ext>
              </a:extLst>
            </p:cNvPr>
            <p:cNvGrpSpPr/>
            <p:nvPr/>
          </p:nvGrpSpPr>
          <p:grpSpPr>
            <a:xfrm>
              <a:off x="8763566" y="1988581"/>
              <a:ext cx="2039237" cy="1039848"/>
              <a:chOff x="9524113" y="2376332"/>
              <a:chExt cx="2039237" cy="1039848"/>
            </a:xfrm>
          </p:grpSpPr>
          <p:grpSp>
            <p:nvGrpSpPr>
              <p:cNvPr id="15" name="Group 15">
                <a:extLst>
                  <a:ext uri="{FF2B5EF4-FFF2-40B4-BE49-F238E27FC236}">
                    <a16:creationId xmlns:a16="http://schemas.microsoft.com/office/drawing/2014/main" id="{68E61227-382A-9C46-AE33-525D51CAB39C}"/>
                  </a:ext>
                </a:extLst>
              </p:cNvPr>
              <p:cNvGrpSpPr/>
              <p:nvPr/>
            </p:nvGrpSpPr>
            <p:grpSpPr>
              <a:xfrm>
                <a:off x="9524113" y="2376332"/>
                <a:ext cx="2039237" cy="1039848"/>
                <a:chOff x="9384308" y="2389152"/>
                <a:chExt cx="2039237" cy="1039848"/>
              </a:xfrm>
            </p:grpSpPr>
            <p:pic>
              <p:nvPicPr>
                <p:cNvPr id="20" name="Picture 10">
                  <a:extLst>
                    <a:ext uri="{FF2B5EF4-FFF2-40B4-BE49-F238E27FC236}">
                      <a16:creationId xmlns:a16="http://schemas.microsoft.com/office/drawing/2014/main" id="{98A14D23-AF0E-BC46-933A-21C7125ED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7489" t="15869" r="9297" b="5533"/>
                <a:stretch/>
              </p:blipFill>
              <p:spPr>
                <a:xfrm>
                  <a:off x="9384308" y="2500685"/>
                  <a:ext cx="1807153" cy="928315"/>
                </a:xfrm>
                <a:prstGeom prst="rect">
                  <a:avLst/>
                </a:prstGeom>
              </p:spPr>
            </p:pic>
            <p:sp>
              <p:nvSpPr>
                <p:cNvPr id="21" name="Rectangle 12">
                  <a:extLst>
                    <a:ext uri="{FF2B5EF4-FFF2-40B4-BE49-F238E27FC236}">
                      <a16:creationId xmlns:a16="http://schemas.microsoft.com/office/drawing/2014/main" id="{41CCCA7E-12C0-A84C-874A-83260009D362}"/>
                    </a:ext>
                  </a:extLst>
                </p:cNvPr>
                <p:cNvSpPr/>
                <p:nvPr/>
              </p:nvSpPr>
              <p:spPr>
                <a:xfrm>
                  <a:off x="10859694" y="2389152"/>
                  <a:ext cx="389614" cy="1431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" name="Rectangle 13">
                  <a:extLst>
                    <a:ext uri="{FF2B5EF4-FFF2-40B4-BE49-F238E27FC236}">
                      <a16:creationId xmlns:a16="http://schemas.microsoft.com/office/drawing/2014/main" id="{A8E7E504-6AD1-394F-8D3C-040A46F0DBBC}"/>
                    </a:ext>
                  </a:extLst>
                </p:cNvPr>
                <p:cNvSpPr/>
                <p:nvPr/>
              </p:nvSpPr>
              <p:spPr>
                <a:xfrm rot="2655825">
                  <a:off x="11033931" y="2516320"/>
                  <a:ext cx="389614" cy="1431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79A99384-A5F9-9048-8A88-E4CCA5C307ED}"/>
                    </a:ext>
                  </a:extLst>
                </p:cNvPr>
                <p:cNvSpPr/>
                <p:nvPr/>
              </p:nvSpPr>
              <p:spPr>
                <a:xfrm>
                  <a:off x="10801847" y="2953517"/>
                  <a:ext cx="389614" cy="1431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68CE46A7-3039-3E48-81F3-909ACB6A5527}"/>
                  </a:ext>
                </a:extLst>
              </p:cNvPr>
              <p:cNvSpPr/>
              <p:nvPr/>
            </p:nvSpPr>
            <p:spPr>
              <a:xfrm>
                <a:off x="11063634" y="2622087"/>
                <a:ext cx="72825" cy="78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6AAC9216-4572-0742-AD36-3B0A65AEAAD1}"/>
                  </a:ext>
                </a:extLst>
              </p:cNvPr>
              <p:cNvSpPr/>
              <p:nvPr/>
            </p:nvSpPr>
            <p:spPr>
              <a:xfrm>
                <a:off x="11167586" y="2623094"/>
                <a:ext cx="72825" cy="78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Rectangle 18">
                <a:extLst>
                  <a:ext uri="{FF2B5EF4-FFF2-40B4-BE49-F238E27FC236}">
                    <a16:creationId xmlns:a16="http://schemas.microsoft.com/office/drawing/2014/main" id="{0AB64DD5-CA91-F94F-B467-25A338DED55B}"/>
                  </a:ext>
                </a:extLst>
              </p:cNvPr>
              <p:cNvSpPr/>
              <p:nvPr/>
            </p:nvSpPr>
            <p:spPr>
              <a:xfrm>
                <a:off x="11065647" y="2727046"/>
                <a:ext cx="72825" cy="787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19" name="Straight Arrow Connector 20">
                <a:extLst>
                  <a:ext uri="{FF2B5EF4-FFF2-40B4-BE49-F238E27FC236}">
                    <a16:creationId xmlns:a16="http://schemas.microsoft.com/office/drawing/2014/main" id="{EA01DE42-4A7C-694F-B374-5755953F7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2387" y="2748467"/>
                <a:ext cx="226032" cy="311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E7A9048-1D9E-9A4D-A79C-010BA3EBA9C7}"/>
                </a:ext>
              </a:extLst>
            </p:cNvPr>
            <p:cNvSpPr txBox="1"/>
            <p:nvPr/>
          </p:nvSpPr>
          <p:spPr>
            <a:xfrm>
              <a:off x="10607996" y="2472455"/>
              <a:ext cx="11422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平行试验取平均值</a:t>
              </a:r>
              <a:endParaRPr lang="en-US" sz="1600" dirty="0"/>
            </a:p>
          </p:txBody>
        </p:sp>
      </p:grpSp>
      <p:graphicFrame>
        <p:nvGraphicFramePr>
          <p:cNvPr id="24" name="Table 30">
            <a:extLst>
              <a:ext uri="{FF2B5EF4-FFF2-40B4-BE49-F238E27FC236}">
                <a16:creationId xmlns:a16="http://schemas.microsoft.com/office/drawing/2014/main" id="{5455DC95-938A-8C4A-B9EB-857790324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894242"/>
              </p:ext>
            </p:extLst>
          </p:nvPr>
        </p:nvGraphicFramePr>
        <p:xfrm>
          <a:off x="8543600" y="4519827"/>
          <a:ext cx="2752699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3996">
                  <a:extLst>
                    <a:ext uri="{9D8B030D-6E8A-4147-A177-3AD203B41FA5}">
                      <a16:colId xmlns:a16="http://schemas.microsoft.com/office/drawing/2014/main" val="1785428722"/>
                    </a:ext>
                  </a:extLst>
                </a:gridCol>
                <a:gridCol w="764498">
                  <a:extLst>
                    <a:ext uri="{9D8B030D-6E8A-4147-A177-3AD203B41FA5}">
                      <a16:colId xmlns:a16="http://schemas.microsoft.com/office/drawing/2014/main" val="380553083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349237682"/>
                    </a:ext>
                  </a:extLst>
                </a:gridCol>
                <a:gridCol w="794480">
                  <a:extLst>
                    <a:ext uri="{9D8B030D-6E8A-4147-A177-3AD203B41FA5}">
                      <a16:colId xmlns:a16="http://schemas.microsoft.com/office/drawing/2014/main" val="298062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性质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性质</a:t>
                      </a:r>
                      <a:r>
                        <a:rPr lang="en-US" altLang="zh-CN" sz="1600" dirty="0"/>
                        <a:t>k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5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1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1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93894"/>
                  </a:ext>
                </a:extLst>
              </a:tr>
            </a:tbl>
          </a:graphicData>
        </a:graphic>
      </p:graphicFrame>
      <p:graphicFrame>
        <p:nvGraphicFramePr>
          <p:cNvPr id="26" name="Table 31">
            <a:extLst>
              <a:ext uri="{FF2B5EF4-FFF2-40B4-BE49-F238E27FC236}">
                <a16:creationId xmlns:a16="http://schemas.microsoft.com/office/drawing/2014/main" id="{5AA7FF7E-F7DF-4048-95E3-E53BB5EB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22816"/>
              </p:ext>
            </p:extLst>
          </p:nvPr>
        </p:nvGraphicFramePr>
        <p:xfrm>
          <a:off x="8543598" y="2886189"/>
          <a:ext cx="2752699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3996">
                  <a:extLst>
                    <a:ext uri="{9D8B030D-6E8A-4147-A177-3AD203B41FA5}">
                      <a16:colId xmlns:a16="http://schemas.microsoft.com/office/drawing/2014/main" val="1785428722"/>
                    </a:ext>
                  </a:extLst>
                </a:gridCol>
                <a:gridCol w="764498">
                  <a:extLst>
                    <a:ext uri="{9D8B030D-6E8A-4147-A177-3AD203B41FA5}">
                      <a16:colId xmlns:a16="http://schemas.microsoft.com/office/drawing/2014/main" val="380553083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349237682"/>
                    </a:ext>
                  </a:extLst>
                </a:gridCol>
                <a:gridCol w="794480">
                  <a:extLst>
                    <a:ext uri="{9D8B030D-6E8A-4147-A177-3AD203B41FA5}">
                      <a16:colId xmlns:a16="http://schemas.microsoft.com/office/drawing/2014/main" val="298062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基因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基因</a:t>
                      </a:r>
                      <a:r>
                        <a:rPr lang="en-US" altLang="zh-CN" sz="1600" dirty="0"/>
                        <a:t>k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5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1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1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93894"/>
                  </a:ext>
                </a:extLst>
              </a:tr>
            </a:tbl>
          </a:graphicData>
        </a:graphic>
      </p:graphicFrame>
      <p:sp>
        <p:nvSpPr>
          <p:cNvPr id="27" name="TextBox 32">
            <a:extLst>
              <a:ext uri="{FF2B5EF4-FFF2-40B4-BE49-F238E27FC236}">
                <a16:creationId xmlns:a16="http://schemas.microsoft.com/office/drawing/2014/main" id="{456D4361-92D9-7346-B11F-2741807FDF6B}"/>
              </a:ext>
            </a:extLst>
          </p:cNvPr>
          <p:cNvSpPr txBox="1"/>
          <p:nvPr/>
        </p:nvSpPr>
        <p:spPr>
          <a:xfrm>
            <a:off x="7390981" y="5216645"/>
            <a:ext cx="1105313" cy="584775"/>
          </a:xfrm>
          <a:prstGeom prst="rect">
            <a:avLst/>
          </a:prstGeom>
          <a:solidFill>
            <a:srgbClr val="CBB0D5"/>
          </a:solidFill>
          <a:ln>
            <a:solidFill>
              <a:srgbClr val="CBB0D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拓扑结构分子</a:t>
            </a:r>
            <a:r>
              <a:rPr lang="zh-CN" altLang="en-US" sz="1600" dirty="0" smtClean="0"/>
              <a:t>指纹</a:t>
            </a:r>
            <a:endParaRPr lang="en-US" sz="1600" dirty="0"/>
          </a:p>
        </p:txBody>
      </p:sp>
      <p:sp>
        <p:nvSpPr>
          <p:cNvPr id="28" name="Right Arrow 33">
            <a:extLst>
              <a:ext uri="{FF2B5EF4-FFF2-40B4-BE49-F238E27FC236}">
                <a16:creationId xmlns:a16="http://schemas.microsoft.com/office/drawing/2014/main" id="{1C4C36FD-2C83-9E4D-B945-C12E05B47575}"/>
              </a:ext>
            </a:extLst>
          </p:cNvPr>
          <p:cNvSpPr/>
          <p:nvPr/>
        </p:nvSpPr>
        <p:spPr>
          <a:xfrm>
            <a:off x="7481457" y="3213227"/>
            <a:ext cx="924364" cy="2872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ight Arrow 34">
            <a:extLst>
              <a:ext uri="{FF2B5EF4-FFF2-40B4-BE49-F238E27FC236}">
                <a16:creationId xmlns:a16="http://schemas.microsoft.com/office/drawing/2014/main" id="{6A8372C8-B151-284C-B4D1-E0DEABC55FB0}"/>
              </a:ext>
            </a:extLst>
          </p:cNvPr>
          <p:cNvSpPr/>
          <p:nvPr/>
        </p:nvSpPr>
        <p:spPr>
          <a:xfrm>
            <a:off x="7481456" y="4878722"/>
            <a:ext cx="924365" cy="2380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ight Arrow 34">
            <a:extLst>
              <a:ext uri="{FF2B5EF4-FFF2-40B4-BE49-F238E27FC236}">
                <a16:creationId xmlns:a16="http://schemas.microsoft.com/office/drawing/2014/main" id="{6A8372C8-B151-284C-B4D1-E0DEABC55FB0}"/>
              </a:ext>
            </a:extLst>
          </p:cNvPr>
          <p:cNvSpPr/>
          <p:nvPr/>
        </p:nvSpPr>
        <p:spPr>
          <a:xfrm>
            <a:off x="7470531" y="4058427"/>
            <a:ext cx="924365" cy="2380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060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42235552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5B6B296A-8268-7F46-B264-168DAFBC6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862196"/>
              </p:ext>
            </p:extLst>
          </p:nvPr>
        </p:nvGraphicFramePr>
        <p:xfrm>
          <a:off x="5619181" y="2945769"/>
          <a:ext cx="6157182" cy="263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63351"/>
              </p:ext>
            </p:extLst>
          </p:nvPr>
        </p:nvGraphicFramePr>
        <p:xfrm>
          <a:off x="401782" y="3274398"/>
          <a:ext cx="5001490" cy="197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86">
                  <a:extLst>
                    <a:ext uri="{9D8B030D-6E8A-4147-A177-3AD203B41FA5}">
                      <a16:colId xmlns:a16="http://schemas.microsoft.com/office/drawing/2014/main" val="2152305544"/>
                    </a:ext>
                  </a:extLst>
                </a:gridCol>
                <a:gridCol w="946839">
                  <a:extLst>
                    <a:ext uri="{9D8B030D-6E8A-4147-A177-3AD203B41FA5}">
                      <a16:colId xmlns:a16="http://schemas.microsoft.com/office/drawing/2014/main" val="707480292"/>
                    </a:ext>
                  </a:extLst>
                </a:gridCol>
                <a:gridCol w="775882">
                  <a:extLst>
                    <a:ext uri="{9D8B030D-6E8A-4147-A177-3AD203B41FA5}">
                      <a16:colId xmlns:a16="http://schemas.microsoft.com/office/drawing/2014/main" val="1989736191"/>
                    </a:ext>
                  </a:extLst>
                </a:gridCol>
                <a:gridCol w="802183">
                  <a:extLst>
                    <a:ext uri="{9D8B030D-6E8A-4147-A177-3AD203B41FA5}">
                      <a16:colId xmlns:a16="http://schemas.microsoft.com/office/drawing/2014/main" val="4232500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profiles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err="1" smtClean="0"/>
                        <a:t>Compd</a:t>
                      </a:r>
                      <a:r>
                        <a:rPr lang="en-US" altLang="zh-CN" sz="1400" dirty="0" smtClean="0"/>
                        <a:t> types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Cell types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1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1. </a:t>
                      </a:r>
                      <a:r>
                        <a:rPr lang="en-US" altLang="zh-CN" sz="1400" dirty="0" err="1" smtClean="0"/>
                        <a:t>compounds@all@all</a:t>
                      </a:r>
                      <a:endParaRPr lang="en-US" altLang="zh-CN" sz="1400" dirty="0" smtClean="0"/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2. compounds@10uM@6h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3. compounds@10uM@24h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4. compounds@5uM@6h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5. compounds@5uM@24h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672128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228984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190402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23916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93499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19812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8062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8621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8547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12644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71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67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30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b="1" dirty="0" smtClean="0"/>
                        <a:t>53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1400" dirty="0" smtClean="0"/>
                        <a:t>12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89168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48529" y="5683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总数据量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695927" y="5683720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训练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验证使用数据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850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105308540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5" name="Group 120">
            <a:extLst>
              <a:ext uri="{FF2B5EF4-FFF2-40B4-BE49-F238E27FC236}">
                <a16:creationId xmlns:a16="http://schemas.microsoft.com/office/drawing/2014/main" id="{90B70D2D-839F-1149-84B3-E42DEF153256}"/>
              </a:ext>
            </a:extLst>
          </p:cNvPr>
          <p:cNvGrpSpPr/>
          <p:nvPr/>
        </p:nvGrpSpPr>
        <p:grpSpPr>
          <a:xfrm>
            <a:off x="943953" y="2880844"/>
            <a:ext cx="4413580" cy="2723371"/>
            <a:chOff x="68473" y="2051884"/>
            <a:chExt cx="8592826" cy="4432157"/>
          </a:xfrm>
        </p:grpSpPr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D844C0A4-DDFE-DB42-A82F-4316EBAF2FE1}"/>
                </a:ext>
              </a:extLst>
            </p:cNvPr>
            <p:cNvGrpSpPr/>
            <p:nvPr/>
          </p:nvGrpSpPr>
          <p:grpSpPr>
            <a:xfrm>
              <a:off x="731982" y="2051884"/>
              <a:ext cx="5768831" cy="1612082"/>
              <a:chOff x="421208" y="4593949"/>
              <a:chExt cx="6588754" cy="1841207"/>
            </a:xfrm>
          </p:grpSpPr>
          <p:grpSp>
            <p:nvGrpSpPr>
              <p:cNvPr id="51" name="Group 54">
                <a:extLst>
                  <a:ext uri="{FF2B5EF4-FFF2-40B4-BE49-F238E27FC236}">
                    <a16:creationId xmlns:a16="http://schemas.microsoft.com/office/drawing/2014/main" id="{44D6AF6C-0D6C-D241-8C39-B25A379FA9DD}"/>
                  </a:ext>
                </a:extLst>
              </p:cNvPr>
              <p:cNvGrpSpPr/>
              <p:nvPr/>
            </p:nvGrpSpPr>
            <p:grpSpPr>
              <a:xfrm>
                <a:off x="951170" y="4593949"/>
                <a:ext cx="5625958" cy="1841207"/>
                <a:chOff x="838200" y="2236148"/>
                <a:chExt cx="6439353" cy="2107407"/>
              </a:xfrm>
            </p:grpSpPr>
            <p:sp>
              <p:nvSpPr>
                <p:cNvPr id="60" name="Cube 63">
                  <a:extLst>
                    <a:ext uri="{FF2B5EF4-FFF2-40B4-BE49-F238E27FC236}">
                      <a16:creationId xmlns:a16="http://schemas.microsoft.com/office/drawing/2014/main" id="{A4EFD94A-C67D-4045-A6F4-2EEAE022621B}"/>
                    </a:ext>
                  </a:extLst>
                </p:cNvPr>
                <p:cNvSpPr/>
                <p:nvPr/>
              </p:nvSpPr>
              <p:spPr>
                <a:xfrm>
                  <a:off x="838200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Cube 64">
                  <a:extLst>
                    <a:ext uri="{FF2B5EF4-FFF2-40B4-BE49-F238E27FC236}">
                      <a16:creationId xmlns:a16="http://schemas.microsoft.com/office/drawing/2014/main" id="{246A8B3B-AFCC-E749-B64A-35D3F7912956}"/>
                    </a:ext>
                  </a:extLst>
                </p:cNvPr>
                <p:cNvSpPr/>
                <p:nvPr/>
              </p:nvSpPr>
              <p:spPr>
                <a:xfrm>
                  <a:off x="1144089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" name="Cube 65">
                  <a:extLst>
                    <a:ext uri="{FF2B5EF4-FFF2-40B4-BE49-F238E27FC236}">
                      <a16:creationId xmlns:a16="http://schemas.microsoft.com/office/drawing/2014/main" id="{FD081145-A3B8-4F40-A602-1E04FD3ACF68}"/>
                    </a:ext>
                  </a:extLst>
                </p:cNvPr>
                <p:cNvSpPr/>
                <p:nvPr/>
              </p:nvSpPr>
              <p:spPr>
                <a:xfrm>
                  <a:off x="185946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Cube 66">
                  <a:extLst>
                    <a:ext uri="{FF2B5EF4-FFF2-40B4-BE49-F238E27FC236}">
                      <a16:creationId xmlns:a16="http://schemas.microsoft.com/office/drawing/2014/main" id="{BA1D8368-A04A-FB43-B3F1-1E314288FE93}"/>
                    </a:ext>
                  </a:extLst>
                </p:cNvPr>
                <p:cNvSpPr/>
                <p:nvPr/>
              </p:nvSpPr>
              <p:spPr>
                <a:xfrm>
                  <a:off x="212217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4" name="Cube 67">
                  <a:extLst>
                    <a:ext uri="{FF2B5EF4-FFF2-40B4-BE49-F238E27FC236}">
                      <a16:creationId xmlns:a16="http://schemas.microsoft.com/office/drawing/2014/main" id="{F177AC15-E291-7546-A925-F350CEE606F8}"/>
                    </a:ext>
                  </a:extLst>
                </p:cNvPr>
                <p:cNvSpPr/>
                <p:nvPr/>
              </p:nvSpPr>
              <p:spPr>
                <a:xfrm>
                  <a:off x="2736534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5" name="Cube 68">
                  <a:extLst>
                    <a:ext uri="{FF2B5EF4-FFF2-40B4-BE49-F238E27FC236}">
                      <a16:creationId xmlns:a16="http://schemas.microsoft.com/office/drawing/2014/main" id="{922C1D27-0746-6F46-812A-30CD9BB253FE}"/>
                    </a:ext>
                  </a:extLst>
                </p:cNvPr>
                <p:cNvSpPr/>
                <p:nvPr/>
              </p:nvSpPr>
              <p:spPr>
                <a:xfrm>
                  <a:off x="2984952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6" name="Cube 69">
                  <a:extLst>
                    <a:ext uri="{FF2B5EF4-FFF2-40B4-BE49-F238E27FC236}">
                      <a16:creationId xmlns:a16="http://schemas.microsoft.com/office/drawing/2014/main" id="{FE8102D6-D84C-F744-915D-88ECCBEB7111}"/>
                    </a:ext>
                  </a:extLst>
                </p:cNvPr>
                <p:cNvSpPr/>
                <p:nvPr/>
              </p:nvSpPr>
              <p:spPr>
                <a:xfrm>
                  <a:off x="3727820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rgbClr val="A056C3"/>
                </a:solidFill>
                <a:ln>
                  <a:solidFill>
                    <a:srgbClr val="9B52C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7" name="Cube 70">
                  <a:extLst>
                    <a:ext uri="{FF2B5EF4-FFF2-40B4-BE49-F238E27FC236}">
                      <a16:creationId xmlns:a16="http://schemas.microsoft.com/office/drawing/2014/main" id="{45819700-D372-D149-9C37-B758495566CC}"/>
                    </a:ext>
                  </a:extLst>
                </p:cNvPr>
                <p:cNvSpPr/>
                <p:nvPr/>
              </p:nvSpPr>
              <p:spPr>
                <a:xfrm>
                  <a:off x="4465190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8" name="Cube 71">
                  <a:extLst>
                    <a:ext uri="{FF2B5EF4-FFF2-40B4-BE49-F238E27FC236}">
                      <a16:creationId xmlns:a16="http://schemas.microsoft.com/office/drawing/2014/main" id="{B4B340B9-3E4F-D84F-BC08-CE86CB1B5FCE}"/>
                    </a:ext>
                  </a:extLst>
                </p:cNvPr>
                <p:cNvSpPr/>
                <p:nvPr/>
              </p:nvSpPr>
              <p:spPr>
                <a:xfrm>
                  <a:off x="4713608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9" name="Cube 72">
                  <a:extLst>
                    <a:ext uri="{FF2B5EF4-FFF2-40B4-BE49-F238E27FC236}">
                      <a16:creationId xmlns:a16="http://schemas.microsoft.com/office/drawing/2014/main" id="{1FFC9E08-BD22-8849-A748-EA5321BC56A2}"/>
                    </a:ext>
                  </a:extLst>
                </p:cNvPr>
                <p:cNvSpPr/>
                <p:nvPr/>
              </p:nvSpPr>
              <p:spPr>
                <a:xfrm>
                  <a:off x="524571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0" name="Cube 73">
                  <a:extLst>
                    <a:ext uri="{FF2B5EF4-FFF2-40B4-BE49-F238E27FC236}">
                      <a16:creationId xmlns:a16="http://schemas.microsoft.com/office/drawing/2014/main" id="{39CD19DD-A93E-4345-9FF8-2E883208EDE8}"/>
                    </a:ext>
                  </a:extLst>
                </p:cNvPr>
                <p:cNvSpPr/>
                <p:nvPr/>
              </p:nvSpPr>
              <p:spPr>
                <a:xfrm>
                  <a:off x="550842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1" name="Cube 74">
                  <a:extLst>
                    <a:ext uri="{FF2B5EF4-FFF2-40B4-BE49-F238E27FC236}">
                      <a16:creationId xmlns:a16="http://schemas.microsoft.com/office/drawing/2014/main" id="{A531CCD7-6197-9848-B76D-2111F3FCE9C1}"/>
                    </a:ext>
                  </a:extLst>
                </p:cNvPr>
                <p:cNvSpPr/>
                <p:nvPr/>
              </p:nvSpPr>
              <p:spPr>
                <a:xfrm>
                  <a:off x="6155276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2" name="Cube 75">
                  <a:extLst>
                    <a:ext uri="{FF2B5EF4-FFF2-40B4-BE49-F238E27FC236}">
                      <a16:creationId xmlns:a16="http://schemas.microsoft.com/office/drawing/2014/main" id="{B6128BFF-C1A5-C44F-B1E1-79477F263477}"/>
                    </a:ext>
                  </a:extLst>
                </p:cNvPr>
                <p:cNvSpPr/>
                <p:nvPr/>
              </p:nvSpPr>
              <p:spPr>
                <a:xfrm>
                  <a:off x="6461168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52" name="Straight Connector 55">
                <a:extLst>
                  <a:ext uri="{FF2B5EF4-FFF2-40B4-BE49-F238E27FC236}">
                    <a16:creationId xmlns:a16="http://schemas.microsoft.com/office/drawing/2014/main" id="{AD71E3AE-1615-934A-8CAF-DC13CA106822}"/>
                  </a:ext>
                </a:extLst>
              </p:cNvPr>
              <p:cNvCxnSpPr/>
              <p:nvPr/>
            </p:nvCxnSpPr>
            <p:spPr>
              <a:xfrm>
                <a:off x="421208" y="5556004"/>
                <a:ext cx="556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6">
                <a:extLst>
                  <a:ext uri="{FF2B5EF4-FFF2-40B4-BE49-F238E27FC236}">
                    <a16:creationId xmlns:a16="http://schemas.microsoft.com/office/drawing/2014/main" id="{1C95E32B-8979-1049-93D3-9C6A7BE70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432" y="555600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7">
                <a:extLst>
                  <a:ext uri="{FF2B5EF4-FFF2-40B4-BE49-F238E27FC236}">
                    <a16:creationId xmlns:a16="http://schemas.microsoft.com/office/drawing/2014/main" id="{0C0FFE3F-DFAB-8348-AAEB-96FA59716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198" y="557981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8">
                <a:extLst>
                  <a:ext uri="{FF2B5EF4-FFF2-40B4-BE49-F238E27FC236}">
                    <a16:creationId xmlns:a16="http://schemas.microsoft.com/office/drawing/2014/main" id="{447E3558-EDAB-D844-8B47-95921A1E4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543" y="5579814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9">
                <a:extLst>
                  <a:ext uri="{FF2B5EF4-FFF2-40B4-BE49-F238E27FC236}">
                    <a16:creationId xmlns:a16="http://schemas.microsoft.com/office/drawing/2014/main" id="{137AA8FD-8D55-7743-97AC-5F4AE5CF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1771" y="5594102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60">
                <a:extLst>
                  <a:ext uri="{FF2B5EF4-FFF2-40B4-BE49-F238E27FC236}">
                    <a16:creationId xmlns:a16="http://schemas.microsoft.com/office/drawing/2014/main" id="{168A56FA-6B2F-8848-B570-C6DFF00CC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2422" y="5603625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61">
                <a:extLst>
                  <a:ext uri="{FF2B5EF4-FFF2-40B4-BE49-F238E27FC236}">
                    <a16:creationId xmlns:a16="http://schemas.microsoft.com/office/drawing/2014/main" id="{3CB2B2F7-915F-3049-ABDE-1ADA89633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6825" y="5617913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62">
                <a:extLst>
                  <a:ext uri="{FF2B5EF4-FFF2-40B4-BE49-F238E27FC236}">
                    <a16:creationId xmlns:a16="http://schemas.microsoft.com/office/drawing/2014/main" id="{A8DE2848-F143-4A48-81A8-F49B061DCB82}"/>
                  </a:ext>
                </a:extLst>
              </p:cNvPr>
              <p:cNvCxnSpPr/>
              <p:nvPr/>
            </p:nvCxnSpPr>
            <p:spPr>
              <a:xfrm>
                <a:off x="6309875" y="5617913"/>
                <a:ext cx="70008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6">
              <a:extLst>
                <a:ext uri="{FF2B5EF4-FFF2-40B4-BE49-F238E27FC236}">
                  <a16:creationId xmlns:a16="http://schemas.microsoft.com/office/drawing/2014/main" id="{AA4C63D6-FF01-AC4B-B39E-A327451C99F6}"/>
                </a:ext>
              </a:extLst>
            </p:cNvPr>
            <p:cNvSpPr txBox="1"/>
            <p:nvPr/>
          </p:nvSpPr>
          <p:spPr>
            <a:xfrm>
              <a:off x="136612" y="2567933"/>
              <a:ext cx="78628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" name="TextBox 77">
              <a:extLst>
                <a:ext uri="{FF2B5EF4-FFF2-40B4-BE49-F238E27FC236}">
                  <a16:creationId xmlns:a16="http://schemas.microsoft.com/office/drawing/2014/main" id="{AD68E9B0-0172-D04A-B261-5F4ECC6AD39B}"/>
                </a:ext>
              </a:extLst>
            </p:cNvPr>
            <p:cNvSpPr txBox="1"/>
            <p:nvPr/>
          </p:nvSpPr>
          <p:spPr>
            <a:xfrm>
              <a:off x="68473" y="5346311"/>
              <a:ext cx="81377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TextBox 78">
              <a:extLst>
                <a:ext uri="{FF2B5EF4-FFF2-40B4-BE49-F238E27FC236}">
                  <a16:creationId xmlns:a16="http://schemas.microsoft.com/office/drawing/2014/main" id="{2B724BE0-0C4A-E945-BE1E-EAB68F58F966}"/>
                </a:ext>
              </a:extLst>
            </p:cNvPr>
            <p:cNvSpPr txBox="1"/>
            <p:nvPr/>
          </p:nvSpPr>
          <p:spPr>
            <a:xfrm>
              <a:off x="6588814" y="2748368"/>
              <a:ext cx="89625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X’</a:t>
              </a:r>
            </a:p>
          </p:txBody>
        </p:sp>
        <p:sp>
          <p:nvSpPr>
            <p:cNvPr id="12" name="TextBox 79">
              <a:extLst>
                <a:ext uri="{FF2B5EF4-FFF2-40B4-BE49-F238E27FC236}">
                  <a16:creationId xmlns:a16="http://schemas.microsoft.com/office/drawing/2014/main" id="{26379B2C-FE24-6F4A-B7E7-79C8E926DF07}"/>
                </a:ext>
              </a:extLst>
            </p:cNvPr>
            <p:cNvSpPr txBox="1"/>
            <p:nvPr/>
          </p:nvSpPr>
          <p:spPr>
            <a:xfrm>
              <a:off x="6571563" y="5575017"/>
              <a:ext cx="923748" cy="69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D’</a:t>
              </a:r>
            </a:p>
          </p:txBody>
        </p:sp>
        <p:grpSp>
          <p:nvGrpSpPr>
            <p:cNvPr id="13" name="Group 87">
              <a:extLst>
                <a:ext uri="{FF2B5EF4-FFF2-40B4-BE49-F238E27FC236}">
                  <a16:creationId xmlns:a16="http://schemas.microsoft.com/office/drawing/2014/main" id="{A548747E-9760-5D43-AF87-0B6E3D8DB98F}"/>
                </a:ext>
              </a:extLst>
            </p:cNvPr>
            <p:cNvGrpSpPr/>
            <p:nvPr/>
          </p:nvGrpSpPr>
          <p:grpSpPr>
            <a:xfrm>
              <a:off x="754909" y="4871959"/>
              <a:ext cx="5768831" cy="1612082"/>
              <a:chOff x="421208" y="4593949"/>
              <a:chExt cx="6588754" cy="1841207"/>
            </a:xfrm>
          </p:grpSpPr>
          <p:grpSp>
            <p:nvGrpSpPr>
              <p:cNvPr id="29" name="Group 88">
                <a:extLst>
                  <a:ext uri="{FF2B5EF4-FFF2-40B4-BE49-F238E27FC236}">
                    <a16:creationId xmlns:a16="http://schemas.microsoft.com/office/drawing/2014/main" id="{21BBB1B8-E0C9-8348-AFB6-57ECA41C7CBE}"/>
                  </a:ext>
                </a:extLst>
              </p:cNvPr>
              <p:cNvGrpSpPr/>
              <p:nvPr/>
            </p:nvGrpSpPr>
            <p:grpSpPr>
              <a:xfrm>
                <a:off x="951170" y="4593949"/>
                <a:ext cx="5625958" cy="1841207"/>
                <a:chOff x="838200" y="2236148"/>
                <a:chExt cx="6439353" cy="2107407"/>
              </a:xfrm>
            </p:grpSpPr>
            <p:sp>
              <p:nvSpPr>
                <p:cNvPr id="38" name="Cube 97">
                  <a:extLst>
                    <a:ext uri="{FF2B5EF4-FFF2-40B4-BE49-F238E27FC236}">
                      <a16:creationId xmlns:a16="http://schemas.microsoft.com/office/drawing/2014/main" id="{E41E6A6E-C0D7-964C-97F0-2B007EC50B03}"/>
                    </a:ext>
                  </a:extLst>
                </p:cNvPr>
                <p:cNvSpPr/>
                <p:nvPr/>
              </p:nvSpPr>
              <p:spPr>
                <a:xfrm>
                  <a:off x="838200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" name="Cube 98">
                  <a:extLst>
                    <a:ext uri="{FF2B5EF4-FFF2-40B4-BE49-F238E27FC236}">
                      <a16:creationId xmlns:a16="http://schemas.microsoft.com/office/drawing/2014/main" id="{FE020FEA-D888-AC49-9F7D-80E744A98F4B}"/>
                    </a:ext>
                  </a:extLst>
                </p:cNvPr>
                <p:cNvSpPr/>
                <p:nvPr/>
              </p:nvSpPr>
              <p:spPr>
                <a:xfrm>
                  <a:off x="1144089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0" name="Cube 99">
                  <a:extLst>
                    <a:ext uri="{FF2B5EF4-FFF2-40B4-BE49-F238E27FC236}">
                      <a16:creationId xmlns:a16="http://schemas.microsoft.com/office/drawing/2014/main" id="{58A3AF56-83F9-B84F-9330-6E76F24B80A6}"/>
                    </a:ext>
                  </a:extLst>
                </p:cNvPr>
                <p:cNvSpPr/>
                <p:nvPr/>
              </p:nvSpPr>
              <p:spPr>
                <a:xfrm>
                  <a:off x="185946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Cube 100">
                  <a:extLst>
                    <a:ext uri="{FF2B5EF4-FFF2-40B4-BE49-F238E27FC236}">
                      <a16:creationId xmlns:a16="http://schemas.microsoft.com/office/drawing/2014/main" id="{59CD97EB-EBFC-564D-AE58-94D725715A20}"/>
                    </a:ext>
                  </a:extLst>
                </p:cNvPr>
                <p:cNvSpPr/>
                <p:nvPr/>
              </p:nvSpPr>
              <p:spPr>
                <a:xfrm>
                  <a:off x="212217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Cube 101">
                  <a:extLst>
                    <a:ext uri="{FF2B5EF4-FFF2-40B4-BE49-F238E27FC236}">
                      <a16:creationId xmlns:a16="http://schemas.microsoft.com/office/drawing/2014/main" id="{45297721-CD89-B249-B861-605FD54A1D34}"/>
                    </a:ext>
                  </a:extLst>
                </p:cNvPr>
                <p:cNvSpPr/>
                <p:nvPr/>
              </p:nvSpPr>
              <p:spPr>
                <a:xfrm>
                  <a:off x="2736534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Cube 102">
                  <a:extLst>
                    <a:ext uri="{FF2B5EF4-FFF2-40B4-BE49-F238E27FC236}">
                      <a16:creationId xmlns:a16="http://schemas.microsoft.com/office/drawing/2014/main" id="{B9AAF11F-AB56-9247-9C18-7310A7D230F2}"/>
                    </a:ext>
                  </a:extLst>
                </p:cNvPr>
                <p:cNvSpPr/>
                <p:nvPr/>
              </p:nvSpPr>
              <p:spPr>
                <a:xfrm>
                  <a:off x="2984952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4" name="Cube 103">
                  <a:extLst>
                    <a:ext uri="{FF2B5EF4-FFF2-40B4-BE49-F238E27FC236}">
                      <a16:creationId xmlns:a16="http://schemas.microsoft.com/office/drawing/2014/main" id="{81A2F88C-6B14-2942-9648-5CC54E4C1669}"/>
                    </a:ext>
                  </a:extLst>
                </p:cNvPr>
                <p:cNvSpPr/>
                <p:nvPr/>
              </p:nvSpPr>
              <p:spPr>
                <a:xfrm>
                  <a:off x="3727820" y="273970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rgbClr val="A056C3"/>
                </a:solidFill>
                <a:ln>
                  <a:solidFill>
                    <a:srgbClr val="9B52C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Cube 104">
                  <a:extLst>
                    <a:ext uri="{FF2B5EF4-FFF2-40B4-BE49-F238E27FC236}">
                      <a16:creationId xmlns:a16="http://schemas.microsoft.com/office/drawing/2014/main" id="{A66A2A46-5261-034D-8E40-799EC759E45E}"/>
                    </a:ext>
                  </a:extLst>
                </p:cNvPr>
                <p:cNvSpPr/>
                <p:nvPr/>
              </p:nvSpPr>
              <p:spPr>
                <a:xfrm>
                  <a:off x="4465190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Cube 105">
                  <a:extLst>
                    <a:ext uri="{FF2B5EF4-FFF2-40B4-BE49-F238E27FC236}">
                      <a16:creationId xmlns:a16="http://schemas.microsoft.com/office/drawing/2014/main" id="{5E9D8E30-2752-534C-AF3C-3CCF50EABA4E}"/>
                    </a:ext>
                  </a:extLst>
                </p:cNvPr>
                <p:cNvSpPr/>
                <p:nvPr/>
              </p:nvSpPr>
              <p:spPr>
                <a:xfrm>
                  <a:off x="4713608" y="2719515"/>
                  <a:ext cx="441883" cy="1140672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7" name="Cube 106">
                  <a:extLst>
                    <a:ext uri="{FF2B5EF4-FFF2-40B4-BE49-F238E27FC236}">
                      <a16:creationId xmlns:a16="http://schemas.microsoft.com/office/drawing/2014/main" id="{08CAE392-3363-8742-8055-E47BD150D881}"/>
                    </a:ext>
                  </a:extLst>
                </p:cNvPr>
                <p:cNvSpPr/>
                <p:nvPr/>
              </p:nvSpPr>
              <p:spPr>
                <a:xfrm>
                  <a:off x="5245714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8" name="Cube 107">
                  <a:extLst>
                    <a:ext uri="{FF2B5EF4-FFF2-40B4-BE49-F238E27FC236}">
                      <a16:creationId xmlns:a16="http://schemas.microsoft.com/office/drawing/2014/main" id="{174774C6-6FEE-2549-9F36-482C8E4BD98F}"/>
                    </a:ext>
                  </a:extLst>
                </p:cNvPr>
                <p:cNvSpPr/>
                <p:nvPr/>
              </p:nvSpPr>
              <p:spPr>
                <a:xfrm>
                  <a:off x="5508420" y="2517084"/>
                  <a:ext cx="614364" cy="1585913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9" name="Cube 108">
                  <a:extLst>
                    <a:ext uri="{FF2B5EF4-FFF2-40B4-BE49-F238E27FC236}">
                      <a16:creationId xmlns:a16="http://schemas.microsoft.com/office/drawing/2014/main" id="{6C143029-C04A-D948-9FD0-FC7793164FBF}"/>
                    </a:ext>
                  </a:extLst>
                </p:cNvPr>
                <p:cNvSpPr/>
                <p:nvPr/>
              </p:nvSpPr>
              <p:spPr>
                <a:xfrm>
                  <a:off x="6155276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0" name="Cube 109">
                  <a:extLst>
                    <a:ext uri="{FF2B5EF4-FFF2-40B4-BE49-F238E27FC236}">
                      <a16:creationId xmlns:a16="http://schemas.microsoft.com/office/drawing/2014/main" id="{9B727DEF-94FE-FD47-873C-563D6E37E7E4}"/>
                    </a:ext>
                  </a:extLst>
                </p:cNvPr>
                <p:cNvSpPr/>
                <p:nvPr/>
              </p:nvSpPr>
              <p:spPr>
                <a:xfrm>
                  <a:off x="6461168" y="2236148"/>
                  <a:ext cx="816385" cy="2107407"/>
                </a:xfrm>
                <a:prstGeom prst="cube">
                  <a:avLst>
                    <a:gd name="adj" fmla="val 77064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30" name="Straight Connector 89">
                <a:extLst>
                  <a:ext uri="{FF2B5EF4-FFF2-40B4-BE49-F238E27FC236}">
                    <a16:creationId xmlns:a16="http://schemas.microsoft.com/office/drawing/2014/main" id="{E8C8D6CA-DC3F-E54F-A450-36C1604877ED}"/>
                  </a:ext>
                </a:extLst>
              </p:cNvPr>
              <p:cNvCxnSpPr/>
              <p:nvPr/>
            </p:nvCxnSpPr>
            <p:spPr>
              <a:xfrm>
                <a:off x="421208" y="5556004"/>
                <a:ext cx="55698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0">
                <a:extLst>
                  <a:ext uri="{FF2B5EF4-FFF2-40B4-BE49-F238E27FC236}">
                    <a16:creationId xmlns:a16="http://schemas.microsoft.com/office/drawing/2014/main" id="{B25C9FC6-1E79-C343-A1C7-34B4095B4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4432" y="555600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91">
                <a:extLst>
                  <a:ext uri="{FF2B5EF4-FFF2-40B4-BE49-F238E27FC236}">
                    <a16:creationId xmlns:a16="http://schemas.microsoft.com/office/drawing/2014/main" id="{2617617C-1DF9-FA45-80DA-4ED8D390D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198" y="5579814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2">
                <a:extLst>
                  <a:ext uri="{FF2B5EF4-FFF2-40B4-BE49-F238E27FC236}">
                    <a16:creationId xmlns:a16="http://schemas.microsoft.com/office/drawing/2014/main" id="{AF647D06-266B-164C-AD03-FB3BE6492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7543" y="5579814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93">
                <a:extLst>
                  <a:ext uri="{FF2B5EF4-FFF2-40B4-BE49-F238E27FC236}">
                    <a16:creationId xmlns:a16="http://schemas.microsoft.com/office/drawing/2014/main" id="{748AE744-DE2F-CD46-84F5-BF65D8D577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1771" y="5594102"/>
                <a:ext cx="3782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94">
                <a:extLst>
                  <a:ext uri="{FF2B5EF4-FFF2-40B4-BE49-F238E27FC236}">
                    <a16:creationId xmlns:a16="http://schemas.microsoft.com/office/drawing/2014/main" id="{E4E67B30-52F4-EB4C-9A1D-CEB7E52D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2422" y="5603625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95">
                <a:extLst>
                  <a:ext uri="{FF2B5EF4-FFF2-40B4-BE49-F238E27FC236}">
                    <a16:creationId xmlns:a16="http://schemas.microsoft.com/office/drawing/2014/main" id="{4483A3DC-C6C1-CA49-B972-54C119E17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6825" y="5617913"/>
                <a:ext cx="179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96">
                <a:extLst>
                  <a:ext uri="{FF2B5EF4-FFF2-40B4-BE49-F238E27FC236}">
                    <a16:creationId xmlns:a16="http://schemas.microsoft.com/office/drawing/2014/main" id="{0D5F536A-65EE-0849-8965-F36790B98F2B}"/>
                  </a:ext>
                </a:extLst>
              </p:cNvPr>
              <p:cNvCxnSpPr/>
              <p:nvPr/>
            </p:nvCxnSpPr>
            <p:spPr>
              <a:xfrm>
                <a:off x="6309875" y="5617913"/>
                <a:ext cx="70008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9">
              <a:extLst>
                <a:ext uri="{FF2B5EF4-FFF2-40B4-BE49-F238E27FC236}">
                  <a16:creationId xmlns:a16="http://schemas.microsoft.com/office/drawing/2014/main" id="{D6F7D4C9-CBFE-D443-9060-02A8B3392B84}"/>
                </a:ext>
              </a:extLst>
            </p:cNvPr>
            <p:cNvGrpSpPr/>
            <p:nvPr/>
          </p:nvGrpSpPr>
          <p:grpSpPr>
            <a:xfrm>
              <a:off x="3063376" y="3402329"/>
              <a:ext cx="5597923" cy="1716534"/>
              <a:chOff x="3063376" y="3402329"/>
              <a:chExt cx="5597923" cy="1716534"/>
            </a:xfrm>
          </p:grpSpPr>
          <p:sp>
            <p:nvSpPr>
              <p:cNvPr id="15" name="TextBox 80">
                <a:extLst>
                  <a:ext uri="{FF2B5EF4-FFF2-40B4-BE49-F238E27FC236}">
                    <a16:creationId xmlns:a16="http://schemas.microsoft.com/office/drawing/2014/main" id="{B1E5F49E-10D3-E44D-ADF7-27F2EA509BFF}"/>
                  </a:ext>
                </a:extLst>
              </p:cNvPr>
              <p:cNvSpPr txBox="1"/>
              <p:nvPr/>
            </p:nvSpPr>
            <p:spPr>
              <a:xfrm>
                <a:off x="3063376" y="3509698"/>
                <a:ext cx="1287606" cy="69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81">
                <a:extLst>
                  <a:ext uri="{FF2B5EF4-FFF2-40B4-BE49-F238E27FC236}">
                    <a16:creationId xmlns:a16="http://schemas.microsoft.com/office/drawing/2014/main" id="{A8FEFECD-F835-3746-9F85-E7410D22D55D}"/>
                  </a:ext>
                </a:extLst>
              </p:cNvPr>
              <p:cNvSpPr txBox="1"/>
              <p:nvPr/>
            </p:nvSpPr>
            <p:spPr>
              <a:xfrm>
                <a:off x="3076357" y="4424598"/>
                <a:ext cx="1002298" cy="694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Right Brace 82">
                <a:extLst>
                  <a:ext uri="{FF2B5EF4-FFF2-40B4-BE49-F238E27FC236}">
                    <a16:creationId xmlns:a16="http://schemas.microsoft.com/office/drawing/2014/main" id="{896D2B41-D301-DF44-9740-A1B5D2BBFDA2}"/>
                  </a:ext>
                </a:extLst>
              </p:cNvPr>
              <p:cNvSpPr/>
              <p:nvPr/>
            </p:nvSpPr>
            <p:spPr>
              <a:xfrm>
                <a:off x="3867490" y="3904285"/>
                <a:ext cx="428625" cy="832225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TextBox 85">
                <a:extLst>
                  <a:ext uri="{FF2B5EF4-FFF2-40B4-BE49-F238E27FC236}">
                    <a16:creationId xmlns:a16="http://schemas.microsoft.com/office/drawing/2014/main" id="{25BBCE56-63AF-A542-84FC-7D430842B168}"/>
                  </a:ext>
                </a:extLst>
              </p:cNvPr>
              <p:cNvSpPr txBox="1"/>
              <p:nvPr/>
            </p:nvSpPr>
            <p:spPr>
              <a:xfrm>
                <a:off x="4268683" y="4006307"/>
                <a:ext cx="1123440" cy="69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Cube 86">
                <a:extLst>
                  <a:ext uri="{FF2B5EF4-FFF2-40B4-BE49-F238E27FC236}">
                    <a16:creationId xmlns:a16="http://schemas.microsoft.com/office/drawing/2014/main" id="{B6E2640D-1766-3344-ABEF-5C0D24D5A34A}"/>
                  </a:ext>
                </a:extLst>
              </p:cNvPr>
              <p:cNvSpPr/>
              <p:nvPr/>
            </p:nvSpPr>
            <p:spPr>
              <a:xfrm>
                <a:off x="5336885" y="3847307"/>
                <a:ext cx="386066" cy="996586"/>
              </a:xfrm>
              <a:prstGeom prst="cube">
                <a:avLst>
                  <a:gd name="adj" fmla="val 77064"/>
                </a:avLst>
              </a:prstGeom>
              <a:solidFill>
                <a:srgbClr val="A056C3"/>
              </a:solidFill>
              <a:ln>
                <a:solidFill>
                  <a:srgbClr val="9B52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Cube 110">
                <a:extLst>
                  <a:ext uri="{FF2B5EF4-FFF2-40B4-BE49-F238E27FC236}">
                    <a16:creationId xmlns:a16="http://schemas.microsoft.com/office/drawing/2014/main" id="{534E4FCB-C018-7046-8D6E-278155E1D5DE}"/>
                  </a:ext>
                </a:extLst>
              </p:cNvPr>
              <p:cNvSpPr/>
              <p:nvPr/>
            </p:nvSpPr>
            <p:spPr>
              <a:xfrm>
                <a:off x="5931047" y="3863152"/>
                <a:ext cx="338023" cy="872568"/>
              </a:xfrm>
              <a:prstGeom prst="cube">
                <a:avLst>
                  <a:gd name="adj" fmla="val 770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Cube 111">
                <a:extLst>
                  <a:ext uri="{FF2B5EF4-FFF2-40B4-BE49-F238E27FC236}">
                    <a16:creationId xmlns:a16="http://schemas.microsoft.com/office/drawing/2014/main" id="{B2D75672-7DE8-CB44-85D5-E8BB2E4AF6D0}"/>
                  </a:ext>
                </a:extLst>
              </p:cNvPr>
              <p:cNvSpPr/>
              <p:nvPr/>
            </p:nvSpPr>
            <p:spPr>
              <a:xfrm>
                <a:off x="6121076" y="3863152"/>
                <a:ext cx="338023" cy="872568"/>
              </a:xfrm>
              <a:prstGeom prst="cube">
                <a:avLst>
                  <a:gd name="adj" fmla="val 770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Cube 112">
                <a:extLst>
                  <a:ext uri="{FF2B5EF4-FFF2-40B4-BE49-F238E27FC236}">
                    <a16:creationId xmlns:a16="http://schemas.microsoft.com/office/drawing/2014/main" id="{2075BF5E-7ABB-1148-84F0-4D02946BBC9A}"/>
                  </a:ext>
                </a:extLst>
              </p:cNvPr>
              <p:cNvSpPr/>
              <p:nvPr/>
            </p:nvSpPr>
            <p:spPr>
              <a:xfrm>
                <a:off x="6731840" y="3402329"/>
                <a:ext cx="624502" cy="1612082"/>
              </a:xfrm>
              <a:prstGeom prst="cube">
                <a:avLst>
                  <a:gd name="adj" fmla="val 770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23" name="Straight Connector 114">
                <a:extLst>
                  <a:ext uri="{FF2B5EF4-FFF2-40B4-BE49-F238E27FC236}">
                    <a16:creationId xmlns:a16="http://schemas.microsoft.com/office/drawing/2014/main" id="{A1322502-C209-6040-A302-51EB7C1766C8}"/>
                  </a:ext>
                </a:extLst>
              </p:cNvPr>
              <p:cNvCxnSpPr/>
              <p:nvPr/>
            </p:nvCxnSpPr>
            <p:spPr>
              <a:xfrm>
                <a:off x="4865034" y="4336985"/>
                <a:ext cx="48767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15">
                <a:extLst>
                  <a:ext uri="{FF2B5EF4-FFF2-40B4-BE49-F238E27FC236}">
                    <a16:creationId xmlns:a16="http://schemas.microsoft.com/office/drawing/2014/main" id="{00ADC6F3-F316-CA4E-860D-6ED29C0ABE53}"/>
                  </a:ext>
                </a:extLst>
              </p:cNvPr>
              <p:cNvCxnSpPr/>
              <p:nvPr/>
            </p:nvCxnSpPr>
            <p:spPr>
              <a:xfrm>
                <a:off x="7183246" y="4323110"/>
                <a:ext cx="61296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116">
                <a:extLst>
                  <a:ext uri="{FF2B5EF4-FFF2-40B4-BE49-F238E27FC236}">
                    <a16:creationId xmlns:a16="http://schemas.microsoft.com/office/drawing/2014/main" id="{FA9616EB-7055-964C-B473-4BF45CBC006E}"/>
                  </a:ext>
                </a:extLst>
              </p:cNvPr>
              <p:cNvSpPr txBox="1"/>
              <p:nvPr/>
            </p:nvSpPr>
            <p:spPr>
              <a:xfrm>
                <a:off x="7765041" y="4128402"/>
                <a:ext cx="896258" cy="694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Y’</a:t>
                </a:r>
              </a:p>
            </p:txBody>
          </p:sp>
          <p:cxnSp>
            <p:nvCxnSpPr>
              <p:cNvPr id="27" name="Straight Connector 117">
                <a:extLst>
                  <a:ext uri="{FF2B5EF4-FFF2-40B4-BE49-F238E27FC236}">
                    <a16:creationId xmlns:a16="http://schemas.microsoft.com/office/drawing/2014/main" id="{263BDECC-7D3F-E643-B980-31FD01AFB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875" y="4345600"/>
                <a:ext cx="3311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18">
                <a:extLst>
                  <a:ext uri="{FF2B5EF4-FFF2-40B4-BE49-F238E27FC236}">
                    <a16:creationId xmlns:a16="http://schemas.microsoft.com/office/drawing/2014/main" id="{973D6099-A23B-3346-9678-731D635AD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0039" y="4336985"/>
                <a:ext cx="3311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125">
            <a:extLst>
              <a:ext uri="{FF2B5EF4-FFF2-40B4-BE49-F238E27FC236}">
                <a16:creationId xmlns:a16="http://schemas.microsoft.com/office/drawing/2014/main" id="{96FFB31A-0963-C641-8217-60CA51CF0BE3}"/>
              </a:ext>
            </a:extLst>
          </p:cNvPr>
          <p:cNvGrpSpPr/>
          <p:nvPr/>
        </p:nvGrpSpPr>
        <p:grpSpPr>
          <a:xfrm>
            <a:off x="5791477" y="2123801"/>
            <a:ext cx="6097925" cy="4166717"/>
            <a:chOff x="-802629" y="1232388"/>
            <a:chExt cx="7262739" cy="4962637"/>
          </a:xfrm>
        </p:grpSpPr>
        <p:sp>
          <p:nvSpPr>
            <p:cNvPr id="74" name="Rectangle 129">
              <a:extLst>
                <a:ext uri="{FF2B5EF4-FFF2-40B4-BE49-F238E27FC236}">
                  <a16:creationId xmlns:a16="http://schemas.microsoft.com/office/drawing/2014/main" id="{DA8CABA5-28F3-7243-9F16-0BCD4D62EE82}"/>
                </a:ext>
              </a:extLst>
            </p:cNvPr>
            <p:cNvSpPr/>
            <p:nvPr/>
          </p:nvSpPr>
          <p:spPr>
            <a:xfrm>
              <a:off x="869917" y="1232388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75" name="Rectangle 130">
              <a:extLst>
                <a:ext uri="{FF2B5EF4-FFF2-40B4-BE49-F238E27FC236}">
                  <a16:creationId xmlns:a16="http://schemas.microsoft.com/office/drawing/2014/main" id="{D7B0E1E4-D30A-1643-9541-CCCE86570334}"/>
                </a:ext>
              </a:extLst>
            </p:cNvPr>
            <p:cNvSpPr/>
            <p:nvPr/>
          </p:nvSpPr>
          <p:spPr>
            <a:xfrm>
              <a:off x="869917" y="1950216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512</a:t>
              </a:r>
            </a:p>
          </p:txBody>
        </p:sp>
        <p:sp>
          <p:nvSpPr>
            <p:cNvPr id="76" name="Rectangle 131">
              <a:extLst>
                <a:ext uri="{FF2B5EF4-FFF2-40B4-BE49-F238E27FC236}">
                  <a16:creationId xmlns:a16="http://schemas.microsoft.com/office/drawing/2014/main" id="{52B144C7-6ED8-6F46-A44B-E552E6A7A872}"/>
                </a:ext>
              </a:extLst>
            </p:cNvPr>
            <p:cNvSpPr/>
            <p:nvPr/>
          </p:nvSpPr>
          <p:spPr>
            <a:xfrm>
              <a:off x="869917" y="2678226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256</a:t>
              </a:r>
            </a:p>
          </p:txBody>
        </p:sp>
        <p:sp>
          <p:nvSpPr>
            <p:cNvPr id="77" name="Rectangle 132">
              <a:extLst>
                <a:ext uri="{FF2B5EF4-FFF2-40B4-BE49-F238E27FC236}">
                  <a16:creationId xmlns:a16="http://schemas.microsoft.com/office/drawing/2014/main" id="{24A39917-A0B0-ED4D-A752-142F60ACF009}"/>
                </a:ext>
              </a:extLst>
            </p:cNvPr>
            <p:cNvSpPr/>
            <p:nvPr/>
          </p:nvSpPr>
          <p:spPr>
            <a:xfrm>
              <a:off x="1020465" y="3442711"/>
              <a:ext cx="732573" cy="5303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128</a:t>
              </a:r>
            </a:p>
          </p:txBody>
        </p:sp>
        <p:sp>
          <p:nvSpPr>
            <p:cNvPr id="78" name="Rectangle 133">
              <a:extLst>
                <a:ext uri="{FF2B5EF4-FFF2-40B4-BE49-F238E27FC236}">
                  <a16:creationId xmlns:a16="http://schemas.microsoft.com/office/drawing/2014/main" id="{D7B50C9E-7807-EC44-9531-3D9FD49C9F9B}"/>
                </a:ext>
              </a:extLst>
            </p:cNvPr>
            <p:cNvSpPr/>
            <p:nvPr/>
          </p:nvSpPr>
          <p:spPr>
            <a:xfrm>
              <a:off x="869917" y="4166650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256</a:t>
              </a:r>
            </a:p>
          </p:txBody>
        </p:sp>
        <p:sp>
          <p:nvSpPr>
            <p:cNvPr id="79" name="Rectangle 134">
              <a:extLst>
                <a:ext uri="{FF2B5EF4-FFF2-40B4-BE49-F238E27FC236}">
                  <a16:creationId xmlns:a16="http://schemas.microsoft.com/office/drawing/2014/main" id="{1065FCF6-0863-324C-9B01-2C26734A4683}"/>
                </a:ext>
              </a:extLst>
            </p:cNvPr>
            <p:cNvSpPr/>
            <p:nvPr/>
          </p:nvSpPr>
          <p:spPr>
            <a:xfrm>
              <a:off x="869917" y="4910862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512</a:t>
              </a:r>
            </a:p>
          </p:txBody>
        </p:sp>
        <p:sp>
          <p:nvSpPr>
            <p:cNvPr id="80" name="Rectangle 140">
              <a:extLst>
                <a:ext uri="{FF2B5EF4-FFF2-40B4-BE49-F238E27FC236}">
                  <a16:creationId xmlns:a16="http://schemas.microsoft.com/office/drawing/2014/main" id="{4103D57D-7B04-6844-955E-27EB8327D9BC}"/>
                </a:ext>
              </a:extLst>
            </p:cNvPr>
            <p:cNvSpPr/>
            <p:nvPr/>
          </p:nvSpPr>
          <p:spPr>
            <a:xfrm>
              <a:off x="869917" y="5664722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output</a:t>
              </a:r>
            </a:p>
          </p:txBody>
        </p:sp>
        <p:cxnSp>
          <p:nvCxnSpPr>
            <p:cNvPr id="81" name="Straight Arrow Connector 141">
              <a:extLst>
                <a:ext uri="{FF2B5EF4-FFF2-40B4-BE49-F238E27FC236}">
                  <a16:creationId xmlns:a16="http://schemas.microsoft.com/office/drawing/2014/main" id="{819EB0A0-B5B5-804E-BA89-BEEA6CDCF001}"/>
                </a:ext>
              </a:extLst>
            </p:cNvPr>
            <p:cNvCxnSpPr>
              <a:stCxn id="74" idx="2"/>
              <a:endCxn id="75" idx="0"/>
            </p:cNvCxnSpPr>
            <p:nvPr/>
          </p:nvCxnSpPr>
          <p:spPr>
            <a:xfrm>
              <a:off x="1386752" y="1762691"/>
              <a:ext cx="0" cy="18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146">
              <a:extLst>
                <a:ext uri="{FF2B5EF4-FFF2-40B4-BE49-F238E27FC236}">
                  <a16:creationId xmlns:a16="http://schemas.microsoft.com/office/drawing/2014/main" id="{390B4338-08B5-F840-B612-67A9FC53CAA9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>
              <a:off x="1386752" y="2480519"/>
              <a:ext cx="0" cy="197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47">
              <a:extLst>
                <a:ext uri="{FF2B5EF4-FFF2-40B4-BE49-F238E27FC236}">
                  <a16:creationId xmlns:a16="http://schemas.microsoft.com/office/drawing/2014/main" id="{49E9967F-5459-AE41-BA5E-AD061FA57D9E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>
              <a:off x="1386752" y="3208529"/>
              <a:ext cx="0" cy="234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48">
              <a:extLst>
                <a:ext uri="{FF2B5EF4-FFF2-40B4-BE49-F238E27FC236}">
                  <a16:creationId xmlns:a16="http://schemas.microsoft.com/office/drawing/2014/main" id="{CBFA94FF-5CF8-F647-873C-0DB882B2A9D8}"/>
                </a:ext>
              </a:extLst>
            </p:cNvPr>
            <p:cNvCxnSpPr>
              <a:cxnSpLocks/>
              <a:stCxn id="78" idx="2"/>
              <a:endCxn id="79" idx="0"/>
            </p:cNvCxnSpPr>
            <p:nvPr/>
          </p:nvCxnSpPr>
          <p:spPr>
            <a:xfrm>
              <a:off x="1386752" y="4696953"/>
              <a:ext cx="0" cy="213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49">
              <a:extLst>
                <a:ext uri="{FF2B5EF4-FFF2-40B4-BE49-F238E27FC236}">
                  <a16:creationId xmlns:a16="http://schemas.microsoft.com/office/drawing/2014/main" id="{B5607F11-91D4-924C-98F7-1D225AE32BD0}"/>
                </a:ext>
              </a:extLst>
            </p:cNvPr>
            <p:cNvCxnSpPr>
              <a:cxnSpLocks/>
              <a:stCxn id="79" idx="2"/>
              <a:endCxn id="80" idx="0"/>
            </p:cNvCxnSpPr>
            <p:nvPr/>
          </p:nvCxnSpPr>
          <p:spPr>
            <a:xfrm>
              <a:off x="1386752" y="5441165"/>
              <a:ext cx="0" cy="223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150">
              <a:extLst>
                <a:ext uri="{FF2B5EF4-FFF2-40B4-BE49-F238E27FC236}">
                  <a16:creationId xmlns:a16="http://schemas.microsoft.com/office/drawing/2014/main" id="{2B8A6D49-F060-F146-B5A3-49AC19AB903C}"/>
                </a:ext>
              </a:extLst>
            </p:cNvPr>
            <p:cNvSpPr txBox="1"/>
            <p:nvPr/>
          </p:nvSpPr>
          <p:spPr>
            <a:xfrm>
              <a:off x="-802629" y="2023786"/>
              <a:ext cx="1659481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Bn, </a:t>
              </a:r>
              <a:r>
                <a:rPr lang="en-US" altLang="zh-CN" sz="1600" dirty="0" err="1" smtClean="0"/>
                <a:t>Leaky</a:t>
              </a:r>
              <a:r>
                <a:rPr lang="en-US" sz="1600" dirty="0" err="1" smtClean="0"/>
                <a:t>Relu</a:t>
              </a:r>
              <a:endParaRPr lang="en-US" sz="1600" dirty="0"/>
            </a:p>
          </p:txBody>
        </p:sp>
        <p:sp>
          <p:nvSpPr>
            <p:cNvPr id="87" name="TextBox 151">
              <a:extLst>
                <a:ext uri="{FF2B5EF4-FFF2-40B4-BE49-F238E27FC236}">
                  <a16:creationId xmlns:a16="http://schemas.microsoft.com/office/drawing/2014/main" id="{F44A5BCC-0422-C344-988C-39259C708250}"/>
                </a:ext>
              </a:extLst>
            </p:cNvPr>
            <p:cNvSpPr txBox="1"/>
            <p:nvPr/>
          </p:nvSpPr>
          <p:spPr>
            <a:xfrm>
              <a:off x="2277643" y="4247136"/>
              <a:ext cx="806067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Z</a:t>
              </a:r>
              <a:r>
                <a:rPr lang="en-US" sz="1600" baseline="-25000" dirty="0"/>
                <a:t>X</a:t>
              </a:r>
              <a:r>
                <a:rPr lang="en-US" sz="1600" dirty="0"/>
                <a:t>, </a:t>
              </a:r>
              <a:r>
                <a:rPr lang="en-US" sz="1600" dirty="0" err="1"/>
                <a:t>Z</a:t>
              </a:r>
              <a:r>
                <a:rPr lang="en-US" sz="1600" baseline="-25000" dirty="0" err="1"/>
                <a:t>d</a:t>
              </a:r>
              <a:endParaRPr lang="en-US" sz="1600" dirty="0"/>
            </a:p>
          </p:txBody>
        </p:sp>
        <p:sp>
          <p:nvSpPr>
            <p:cNvPr id="88" name="TextBox 152">
              <a:extLst>
                <a:ext uri="{FF2B5EF4-FFF2-40B4-BE49-F238E27FC236}">
                  <a16:creationId xmlns:a16="http://schemas.microsoft.com/office/drawing/2014/main" id="{D6F053A7-922C-E74C-87DE-2278BC90E21E}"/>
                </a:ext>
              </a:extLst>
            </p:cNvPr>
            <p:cNvSpPr txBox="1"/>
            <p:nvPr/>
          </p:nvSpPr>
          <p:spPr>
            <a:xfrm>
              <a:off x="-83967" y="3523197"/>
              <a:ext cx="813703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latent</a:t>
              </a:r>
            </a:p>
          </p:txBody>
        </p:sp>
        <p:sp>
          <p:nvSpPr>
            <p:cNvPr id="89" name="Rectangle 153">
              <a:extLst>
                <a:ext uri="{FF2B5EF4-FFF2-40B4-BE49-F238E27FC236}">
                  <a16:creationId xmlns:a16="http://schemas.microsoft.com/office/drawing/2014/main" id="{6EC7E24E-2E27-0F4A-82F7-EDADC88192DB}"/>
                </a:ext>
              </a:extLst>
            </p:cNvPr>
            <p:cNvSpPr/>
            <p:nvPr/>
          </p:nvSpPr>
          <p:spPr>
            <a:xfrm>
              <a:off x="1987059" y="3354791"/>
              <a:ext cx="1507310" cy="706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 distribution</a:t>
              </a:r>
            </a:p>
          </p:txBody>
        </p:sp>
        <p:cxnSp>
          <p:nvCxnSpPr>
            <p:cNvPr id="90" name="Straight Arrow Connector 154">
              <a:extLst>
                <a:ext uri="{FF2B5EF4-FFF2-40B4-BE49-F238E27FC236}">
                  <a16:creationId xmlns:a16="http://schemas.microsoft.com/office/drawing/2014/main" id="{465C2922-6910-B648-950D-6833BF15F8EF}"/>
                </a:ext>
              </a:extLst>
            </p:cNvPr>
            <p:cNvCxnSpPr>
              <a:cxnSpLocks/>
              <a:stCxn id="77" idx="3"/>
              <a:endCxn id="89" idx="1"/>
            </p:cNvCxnSpPr>
            <p:nvPr/>
          </p:nvCxnSpPr>
          <p:spPr>
            <a:xfrm>
              <a:off x="1753038" y="3707863"/>
              <a:ext cx="234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55">
              <a:extLst>
                <a:ext uri="{FF2B5EF4-FFF2-40B4-BE49-F238E27FC236}">
                  <a16:creationId xmlns:a16="http://schemas.microsoft.com/office/drawing/2014/main" id="{044D6FF6-43AA-B14E-8673-592310BB9CC2}"/>
                </a:ext>
              </a:extLst>
            </p:cNvPr>
            <p:cNvCxnSpPr>
              <a:cxnSpLocks/>
              <a:stCxn id="89" idx="2"/>
            </p:cNvCxnSpPr>
            <p:nvPr/>
          </p:nvCxnSpPr>
          <p:spPr>
            <a:xfrm>
              <a:off x="2740715" y="4060934"/>
              <a:ext cx="0" cy="243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156">
              <a:extLst>
                <a:ext uri="{FF2B5EF4-FFF2-40B4-BE49-F238E27FC236}">
                  <a16:creationId xmlns:a16="http://schemas.microsoft.com/office/drawing/2014/main" id="{76C83599-682C-2E44-B631-4AD4C64DE6B5}"/>
                </a:ext>
              </a:extLst>
            </p:cNvPr>
            <p:cNvCxnSpPr>
              <a:cxnSpLocks/>
              <a:stCxn id="87" idx="1"/>
              <a:endCxn id="78" idx="3"/>
            </p:cNvCxnSpPr>
            <p:nvPr/>
          </p:nvCxnSpPr>
          <p:spPr>
            <a:xfrm flipH="1" flipV="1">
              <a:off x="1903587" y="4431802"/>
              <a:ext cx="374056" cy="1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160">
              <a:extLst>
                <a:ext uri="{FF2B5EF4-FFF2-40B4-BE49-F238E27FC236}">
                  <a16:creationId xmlns:a16="http://schemas.microsoft.com/office/drawing/2014/main" id="{37E3F0AF-70BE-5D48-B1DE-0453E0D0E307}"/>
                </a:ext>
              </a:extLst>
            </p:cNvPr>
            <p:cNvSpPr/>
            <p:nvPr/>
          </p:nvSpPr>
          <p:spPr>
            <a:xfrm>
              <a:off x="3713501" y="4166650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256</a:t>
              </a:r>
            </a:p>
          </p:txBody>
        </p:sp>
        <p:sp>
          <p:nvSpPr>
            <p:cNvPr id="97" name="Rectangle 161">
              <a:extLst>
                <a:ext uri="{FF2B5EF4-FFF2-40B4-BE49-F238E27FC236}">
                  <a16:creationId xmlns:a16="http://schemas.microsoft.com/office/drawing/2014/main" id="{543D2F54-F5BB-9046-A067-9349106CD2D6}"/>
                </a:ext>
              </a:extLst>
            </p:cNvPr>
            <p:cNvSpPr/>
            <p:nvPr/>
          </p:nvSpPr>
          <p:spPr>
            <a:xfrm>
              <a:off x="3713501" y="4910862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512</a:t>
              </a:r>
            </a:p>
          </p:txBody>
        </p:sp>
        <p:sp>
          <p:nvSpPr>
            <p:cNvPr id="98" name="Rectangle 162">
              <a:extLst>
                <a:ext uri="{FF2B5EF4-FFF2-40B4-BE49-F238E27FC236}">
                  <a16:creationId xmlns:a16="http://schemas.microsoft.com/office/drawing/2014/main" id="{2421DCBB-D01F-3749-B953-50725595BEAD}"/>
                </a:ext>
              </a:extLst>
            </p:cNvPr>
            <p:cNvSpPr/>
            <p:nvPr/>
          </p:nvSpPr>
          <p:spPr>
            <a:xfrm>
              <a:off x="3713501" y="5664722"/>
              <a:ext cx="1033670" cy="530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output</a:t>
              </a:r>
            </a:p>
          </p:txBody>
        </p:sp>
        <p:cxnSp>
          <p:nvCxnSpPr>
            <p:cNvPr id="99" name="Straight Arrow Connector 163">
              <a:extLst>
                <a:ext uri="{FF2B5EF4-FFF2-40B4-BE49-F238E27FC236}">
                  <a16:creationId xmlns:a16="http://schemas.microsoft.com/office/drawing/2014/main" id="{B6058E76-1E5E-A340-8A5E-A5EE00924594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>
              <a:off x="4230336" y="4696953"/>
              <a:ext cx="0" cy="213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164">
              <a:extLst>
                <a:ext uri="{FF2B5EF4-FFF2-40B4-BE49-F238E27FC236}">
                  <a16:creationId xmlns:a16="http://schemas.microsoft.com/office/drawing/2014/main" id="{D6F18578-E329-DF44-BB1F-C827105E73E6}"/>
                </a:ext>
              </a:extLst>
            </p:cNvPr>
            <p:cNvCxnSpPr>
              <a:cxnSpLocks/>
              <a:stCxn id="97" idx="2"/>
              <a:endCxn id="98" idx="0"/>
            </p:cNvCxnSpPr>
            <p:nvPr/>
          </p:nvCxnSpPr>
          <p:spPr>
            <a:xfrm>
              <a:off x="4230336" y="5441165"/>
              <a:ext cx="0" cy="223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65">
              <a:extLst>
                <a:ext uri="{FF2B5EF4-FFF2-40B4-BE49-F238E27FC236}">
                  <a16:creationId xmlns:a16="http://schemas.microsoft.com/office/drawing/2014/main" id="{0AE4F359-5E99-B348-8115-47A8911A48DB}"/>
                </a:ext>
              </a:extLst>
            </p:cNvPr>
            <p:cNvSpPr txBox="1"/>
            <p:nvPr/>
          </p:nvSpPr>
          <p:spPr>
            <a:xfrm>
              <a:off x="3088200" y="4248573"/>
              <a:ext cx="435681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Z</a:t>
              </a:r>
              <a:r>
                <a:rPr lang="en-US" sz="1600" baseline="-25000" dirty="0" err="1"/>
                <a:t>y</a:t>
              </a:r>
              <a:endParaRPr lang="en-US" sz="1600" dirty="0"/>
            </a:p>
          </p:txBody>
        </p:sp>
        <p:cxnSp>
          <p:nvCxnSpPr>
            <p:cNvPr id="102" name="Straight Arrow Connector 166">
              <a:extLst>
                <a:ext uri="{FF2B5EF4-FFF2-40B4-BE49-F238E27FC236}">
                  <a16:creationId xmlns:a16="http://schemas.microsoft.com/office/drawing/2014/main" id="{19C92824-0627-9647-8AC0-FEDEE62E21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72" y="4431952"/>
              <a:ext cx="2809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67">
              <a:extLst>
                <a:ext uri="{FF2B5EF4-FFF2-40B4-BE49-F238E27FC236}">
                  <a16:creationId xmlns:a16="http://schemas.microsoft.com/office/drawing/2014/main" id="{064E36A9-C921-C94C-B6E2-687637E2A4BF}"/>
                </a:ext>
              </a:extLst>
            </p:cNvPr>
            <p:cNvSpPr txBox="1"/>
            <p:nvPr/>
          </p:nvSpPr>
          <p:spPr>
            <a:xfrm>
              <a:off x="4777006" y="4293400"/>
              <a:ext cx="1659481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Bn, </a:t>
              </a:r>
              <a:r>
                <a:rPr lang="en-US" altLang="zh-CN" sz="1600" dirty="0" err="1" smtClean="0"/>
                <a:t>Leaky</a:t>
              </a:r>
              <a:r>
                <a:rPr lang="en-US" sz="1600" dirty="0" err="1" smtClean="0"/>
                <a:t>Relu</a:t>
              </a:r>
              <a:endParaRPr lang="en-US" sz="1600" dirty="0"/>
            </a:p>
          </p:txBody>
        </p:sp>
        <p:sp>
          <p:nvSpPr>
            <p:cNvPr id="104" name="TextBox 168">
              <a:extLst>
                <a:ext uri="{FF2B5EF4-FFF2-40B4-BE49-F238E27FC236}">
                  <a16:creationId xmlns:a16="http://schemas.microsoft.com/office/drawing/2014/main" id="{F0234B65-C8BC-594D-A633-58919CA7CB2F}"/>
                </a:ext>
              </a:extLst>
            </p:cNvPr>
            <p:cNvSpPr txBox="1"/>
            <p:nvPr/>
          </p:nvSpPr>
          <p:spPr>
            <a:xfrm>
              <a:off x="4747171" y="4998023"/>
              <a:ext cx="1712939" cy="40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Bn, </a:t>
              </a:r>
              <a:r>
                <a:rPr lang="en-US" altLang="zh-CN" sz="1600" dirty="0" err="1" smtClean="0"/>
                <a:t>Leaky</a:t>
              </a:r>
              <a:r>
                <a:rPr lang="en-US" sz="1600" dirty="0" err="1" smtClean="0"/>
                <a:t>Relu</a:t>
              </a:r>
              <a:endParaRPr lang="en-US" sz="1600" dirty="0"/>
            </a:p>
          </p:txBody>
        </p:sp>
        <p:cxnSp>
          <p:nvCxnSpPr>
            <p:cNvPr id="105" name="Straight Arrow Connector 169">
              <a:extLst>
                <a:ext uri="{FF2B5EF4-FFF2-40B4-BE49-F238E27FC236}">
                  <a16:creationId xmlns:a16="http://schemas.microsoft.com/office/drawing/2014/main" id="{3156256D-D823-7446-9628-05A34FA53775}"/>
                </a:ext>
              </a:extLst>
            </p:cNvPr>
            <p:cNvCxnSpPr>
              <a:cxnSpLocks/>
            </p:cNvCxnSpPr>
            <p:nvPr/>
          </p:nvCxnSpPr>
          <p:spPr>
            <a:xfrm>
              <a:off x="2871765" y="4433239"/>
              <a:ext cx="2809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50">
            <a:extLst>
              <a:ext uri="{FF2B5EF4-FFF2-40B4-BE49-F238E27FC236}">
                <a16:creationId xmlns:a16="http://schemas.microsoft.com/office/drawing/2014/main" id="{2B8A6D49-F060-F146-B5A3-49AC19AB903C}"/>
              </a:ext>
            </a:extLst>
          </p:cNvPr>
          <p:cNvSpPr txBox="1"/>
          <p:nvPr/>
        </p:nvSpPr>
        <p:spPr>
          <a:xfrm>
            <a:off x="5791477" y="338653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Bn, </a:t>
            </a:r>
            <a:r>
              <a:rPr lang="en-US" altLang="zh-CN" sz="1600" dirty="0" err="1" smtClean="0"/>
              <a:t>Leaky</a:t>
            </a:r>
            <a:r>
              <a:rPr lang="en-US" sz="1600" dirty="0" err="1" smtClean="0"/>
              <a:t>Relu</a:t>
            </a:r>
            <a:endParaRPr lang="en-US" sz="1600" dirty="0"/>
          </a:p>
        </p:txBody>
      </p:sp>
      <p:sp>
        <p:nvSpPr>
          <p:cNvPr id="107" name="TextBox 150">
            <a:extLst>
              <a:ext uri="{FF2B5EF4-FFF2-40B4-BE49-F238E27FC236}">
                <a16:creationId xmlns:a16="http://schemas.microsoft.com/office/drawing/2014/main" id="{2B8A6D49-F060-F146-B5A3-49AC19AB903C}"/>
              </a:ext>
            </a:extLst>
          </p:cNvPr>
          <p:cNvSpPr txBox="1"/>
          <p:nvPr/>
        </p:nvSpPr>
        <p:spPr>
          <a:xfrm>
            <a:off x="5791477" y="4640808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Bn, </a:t>
            </a:r>
            <a:r>
              <a:rPr lang="en-US" altLang="zh-CN" sz="1600" dirty="0" err="1" smtClean="0"/>
              <a:t>Leaky</a:t>
            </a:r>
            <a:r>
              <a:rPr lang="en-US" sz="1600" dirty="0" err="1" smtClean="0"/>
              <a:t>Relu</a:t>
            </a:r>
            <a:endParaRPr lang="en-US" sz="1600" dirty="0"/>
          </a:p>
        </p:txBody>
      </p:sp>
      <p:sp>
        <p:nvSpPr>
          <p:cNvPr id="108" name="TextBox 150">
            <a:extLst>
              <a:ext uri="{FF2B5EF4-FFF2-40B4-BE49-F238E27FC236}">
                <a16:creationId xmlns:a16="http://schemas.microsoft.com/office/drawing/2014/main" id="{2B8A6D49-F060-F146-B5A3-49AC19AB903C}"/>
              </a:ext>
            </a:extLst>
          </p:cNvPr>
          <p:cNvSpPr txBox="1"/>
          <p:nvPr/>
        </p:nvSpPr>
        <p:spPr>
          <a:xfrm>
            <a:off x="5791477" y="526566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Bn, </a:t>
            </a:r>
            <a:r>
              <a:rPr lang="en-US" altLang="zh-CN" sz="1600" dirty="0" err="1" smtClean="0"/>
              <a:t>Leaky</a:t>
            </a:r>
            <a:r>
              <a:rPr lang="en-US" sz="1600" dirty="0" err="1" smtClean="0"/>
              <a:t>Relu</a:t>
            </a:r>
            <a:endParaRPr lang="en-US" sz="1600" dirty="0"/>
          </a:p>
        </p:txBody>
      </p:sp>
      <p:sp>
        <p:nvSpPr>
          <p:cNvPr id="109" name="TextBox 150">
            <a:extLst>
              <a:ext uri="{FF2B5EF4-FFF2-40B4-BE49-F238E27FC236}">
                <a16:creationId xmlns:a16="http://schemas.microsoft.com/office/drawing/2014/main" id="{2B8A6D49-F060-F146-B5A3-49AC19AB903C}"/>
              </a:ext>
            </a:extLst>
          </p:cNvPr>
          <p:cNvSpPr txBox="1"/>
          <p:nvPr/>
        </p:nvSpPr>
        <p:spPr>
          <a:xfrm>
            <a:off x="5798234" y="5898878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Relu</a:t>
            </a:r>
            <a:r>
              <a:rPr lang="en-US" altLang="zh-CN" sz="1600" dirty="0" smtClean="0"/>
              <a:t>/Sigmoid</a:t>
            </a:r>
            <a:endParaRPr lang="en-US" sz="1600" dirty="0"/>
          </a:p>
        </p:txBody>
      </p:sp>
      <p:sp>
        <p:nvSpPr>
          <p:cNvPr id="110" name="TextBox 150">
            <a:extLst>
              <a:ext uri="{FF2B5EF4-FFF2-40B4-BE49-F238E27FC236}">
                <a16:creationId xmlns:a16="http://schemas.microsoft.com/office/drawing/2014/main" id="{2B8A6D49-F060-F146-B5A3-49AC19AB903C}"/>
              </a:ext>
            </a:extLst>
          </p:cNvPr>
          <p:cNvSpPr txBox="1"/>
          <p:nvPr/>
        </p:nvSpPr>
        <p:spPr>
          <a:xfrm>
            <a:off x="10476238" y="5898615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Relu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943924" y="6409695"/>
                <a:ext cx="9927012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|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|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logits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24" y="6409695"/>
                <a:ext cx="9927012" cy="370294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6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pSp>
        <p:nvGrpSpPr>
          <p:cNvPr id="119" name="组合 118"/>
          <p:cNvGrpSpPr/>
          <p:nvPr/>
        </p:nvGrpSpPr>
        <p:grpSpPr>
          <a:xfrm>
            <a:off x="6678426" y="2358926"/>
            <a:ext cx="2390584" cy="2020900"/>
            <a:chOff x="1978794" y="2880844"/>
            <a:chExt cx="2390584" cy="2020900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169969" y="2880844"/>
              <a:ext cx="2199409" cy="2020900"/>
              <a:chOff x="7215484" y="2996838"/>
              <a:chExt cx="2199409" cy="2020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6" name="文本框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/>
                  <p:cNvSpPr txBox="1"/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7" name="文本框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本框 127"/>
                  <p:cNvSpPr txBox="1"/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8" name="文本框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文本框 128"/>
                  <p:cNvSpPr txBox="1"/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9" name="文本框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文本框 129"/>
                  <p:cNvSpPr txBox="1"/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0" name="文本框 1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130"/>
                  <p:cNvSpPr txBox="1"/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1" name="文本框 1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2" name="直接箭头连接符 131"/>
              <p:cNvCxnSpPr>
                <a:stCxn id="126" idx="2"/>
                <a:endCxn id="129" idx="0"/>
              </p:cNvCxnSpPr>
              <p:nvPr/>
            </p:nvCxnSpPr>
            <p:spPr>
              <a:xfrm flipH="1">
                <a:off x="7449073" y="4192080"/>
                <a:ext cx="1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28" idx="2"/>
                <a:endCxn id="130" idx="0"/>
              </p:cNvCxnSpPr>
              <p:nvPr/>
            </p:nvCxnSpPr>
            <p:spPr>
              <a:xfrm flipH="1">
                <a:off x="8312977" y="4204840"/>
                <a:ext cx="2248" cy="4435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>
                <a:stCxn id="127" idx="2"/>
                <a:endCxn id="131" idx="0"/>
              </p:cNvCxnSpPr>
              <p:nvPr/>
            </p:nvCxnSpPr>
            <p:spPr>
              <a:xfrm>
                <a:off x="9176879" y="4192080"/>
                <a:ext cx="0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126" idx="3"/>
                <a:endCxn id="128" idx="1"/>
              </p:cNvCxnSpPr>
              <p:nvPr/>
            </p:nvCxnSpPr>
            <p:spPr>
              <a:xfrm>
                <a:off x="7682663" y="4007414"/>
                <a:ext cx="4032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127" idx="1"/>
                <a:endCxn id="128" idx="3"/>
              </p:cNvCxnSpPr>
              <p:nvPr/>
            </p:nvCxnSpPr>
            <p:spPr>
              <a:xfrm flipH="1">
                <a:off x="8544582" y="4007414"/>
                <a:ext cx="3942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/>
                  <p:cNvSpPr txBox="1"/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7" name="文本框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8" name="直接箭头连接符 137"/>
              <p:cNvCxnSpPr>
                <a:stCxn id="137" idx="2"/>
                <a:endCxn id="127" idx="0"/>
              </p:cNvCxnSpPr>
              <p:nvPr/>
            </p:nvCxnSpPr>
            <p:spPr>
              <a:xfrm>
                <a:off x="9176879" y="3369639"/>
                <a:ext cx="0" cy="453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/>
                  <p:cNvSpPr txBox="1"/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9" name="文本框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0" name="直接箭头连接符 139"/>
              <p:cNvCxnSpPr>
                <a:stCxn id="139" idx="2"/>
                <a:endCxn id="126" idx="0"/>
              </p:cNvCxnSpPr>
              <p:nvPr/>
            </p:nvCxnSpPr>
            <p:spPr>
              <a:xfrm>
                <a:off x="7449073" y="3366170"/>
                <a:ext cx="1" cy="456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/>
                <p:cNvSpPr txBox="1"/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文本框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2889649" y="4147859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649" y="4147859"/>
                  <a:ext cx="476220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42704" y="4661738"/>
                <a:ext cx="5776584" cy="186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 smtClean="0"/>
                  <a:t>两步迭代训练</a:t>
                </a:r>
                <a:r>
                  <a:rPr lang="en-US" altLang="zh-CN" sz="1600" b="1" dirty="0" smtClean="0"/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/>
                  <a:t>Step1. </a:t>
                </a:r>
                <a:r>
                  <a:rPr lang="zh-CN" altLang="en-US" sz="1600" dirty="0" smtClean="0"/>
                  <a:t>根据</a:t>
                </a:r>
                <a:r>
                  <a:rPr lang="en-US" altLang="zh-CN" sz="1600" dirty="0" smtClean="0"/>
                  <a:t>X</a:t>
                </a:r>
                <a:r>
                  <a:rPr lang="zh-CN" altLang="en-US" sz="1600" dirty="0" smtClean="0"/>
                  <a:t>和</a:t>
                </a:r>
                <a:r>
                  <a:rPr lang="en-US" altLang="zh-CN" sz="1600" dirty="0" smtClean="0"/>
                  <a:t>Y</a:t>
                </a:r>
                <a:r>
                  <a:rPr lang="zh-CN" altLang="en-US" sz="1600" dirty="0" smtClean="0"/>
                  <a:t>的重构误差，</a:t>
                </a:r>
                <a:r>
                  <a:rPr lang="zh-CN" altLang="en-US" sz="1600" dirty="0"/>
                  <a:t>和</a:t>
                </a:r>
                <a:r>
                  <a:rPr lang="en-US" altLang="zh-CN" sz="1600" dirty="0" err="1" smtClean="0"/>
                  <a:t>Xnet</a:t>
                </a:r>
                <a:r>
                  <a:rPr lang="en-US" altLang="zh-CN" sz="1600" dirty="0" smtClean="0"/>
                  <a:t> kl</a:t>
                </a:r>
                <a:r>
                  <a:rPr lang="zh-CN" altLang="en-US" sz="1600" dirty="0" smtClean="0"/>
                  <a:t>项，更新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600" dirty="0" smtClean="0"/>
                  <a:t>;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/>
                  <a:t>step2. </a:t>
                </a:r>
                <a:r>
                  <a:rPr lang="zh-CN" altLang="en-US" sz="1600" dirty="0" smtClean="0"/>
                  <a:t>根据</a:t>
                </a:r>
                <a:r>
                  <a:rPr lang="en-US" altLang="zh-CN" sz="1600" dirty="0" smtClean="0"/>
                  <a:t>D</a:t>
                </a:r>
                <a:r>
                  <a:rPr lang="zh-CN" altLang="en-US" sz="1600" dirty="0" smtClean="0"/>
                  <a:t>和</a:t>
                </a:r>
                <a:r>
                  <a:rPr lang="en-US" altLang="zh-CN" sz="1600" dirty="0"/>
                  <a:t>Y</a:t>
                </a:r>
                <a:r>
                  <a:rPr lang="zh-CN" altLang="en-US" sz="1600" dirty="0"/>
                  <a:t>的重构误差</a:t>
                </a:r>
                <a:r>
                  <a:rPr lang="zh-CN" altLang="en-US" sz="1600" dirty="0" smtClean="0"/>
                  <a:t>，和</a:t>
                </a:r>
                <a:r>
                  <a:rPr lang="en-US" altLang="zh-CN" sz="1600" dirty="0" err="1"/>
                  <a:t>D</a:t>
                </a:r>
                <a:r>
                  <a:rPr lang="en-US" altLang="zh-CN" sz="1600" dirty="0" err="1" smtClean="0"/>
                  <a:t>net</a:t>
                </a:r>
                <a:r>
                  <a:rPr lang="en-US" altLang="zh-CN" sz="1600" dirty="0" smtClean="0"/>
                  <a:t> </a:t>
                </a:r>
                <a:r>
                  <a:rPr lang="en-US" altLang="zh-CN" sz="1600" dirty="0"/>
                  <a:t>kl</a:t>
                </a:r>
                <a:r>
                  <a:rPr lang="zh-CN" altLang="en-US" sz="1600" dirty="0"/>
                  <a:t>项，</a:t>
                </a:r>
                <a:r>
                  <a:rPr lang="zh-CN" altLang="en-US" sz="1600" dirty="0" smtClean="0"/>
                  <a:t>更新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5B9BD5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1600" dirty="0" smtClean="0"/>
                  <a:t>;</a:t>
                </a:r>
                <a:endParaRPr lang="en-US" altLang="zh-CN" sz="16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b="1" dirty="0" smtClean="0">
                    <a:latin typeface="+mn-ea"/>
                  </a:rPr>
                  <a:t>好处</a:t>
                </a:r>
                <a:r>
                  <a:rPr lang="en-US" altLang="zh-CN" sz="1600" b="1" dirty="0" smtClean="0">
                    <a:latin typeface="+mn-ea"/>
                  </a:rPr>
                  <a:t>: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600" dirty="0" smtClean="0">
                    <a:latin typeface="+mn-ea"/>
                  </a:rPr>
                  <a:t>方便引入其它转录组数据</a:t>
                </a:r>
                <a:r>
                  <a:rPr lang="en-US" altLang="zh-CN" sz="1600" dirty="0" smtClean="0">
                    <a:latin typeface="+mn-ea"/>
                  </a:rPr>
                  <a:t>, </a:t>
                </a:r>
                <a:r>
                  <a:rPr lang="zh-CN" altLang="en-US" sz="1600" dirty="0" smtClean="0">
                    <a:latin typeface="+mn-ea"/>
                  </a:rPr>
                  <a:t>不限制在</a:t>
                </a:r>
                <a:r>
                  <a:rPr lang="en-US" altLang="zh-CN" sz="1600" dirty="0" smtClean="0">
                    <a:latin typeface="+mn-ea"/>
                  </a:rPr>
                  <a:t>L1000</a:t>
                </a:r>
                <a:r>
                  <a:rPr lang="zh-CN" altLang="en-US" sz="1600" dirty="0" smtClean="0">
                    <a:latin typeface="+mn-ea"/>
                  </a:rPr>
                  <a:t>特有的细胞类型</a:t>
                </a:r>
                <a:r>
                  <a:rPr lang="en-US" altLang="zh-CN" sz="1600" dirty="0" smtClean="0">
                    <a:latin typeface="+mn-ea"/>
                  </a:rPr>
                  <a:t>;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600" dirty="0" smtClean="0">
                    <a:latin typeface="+mn-ea"/>
                  </a:rPr>
                  <a:t>方便引入其它设置</a:t>
                </a:r>
                <a:r>
                  <a:rPr lang="en-US" altLang="zh-CN" sz="1600" dirty="0" smtClean="0">
                    <a:latin typeface="+mn-ea"/>
                  </a:rPr>
                  <a:t>(</a:t>
                </a:r>
                <a:r>
                  <a:rPr lang="zh-CN" altLang="en-US" sz="1600" dirty="0" smtClean="0">
                    <a:latin typeface="+mn-ea"/>
                  </a:rPr>
                  <a:t>如解耦，考虑</a:t>
                </a:r>
                <a:r>
                  <a:rPr lang="en-US" altLang="zh-CN" sz="1600" dirty="0" smtClean="0">
                    <a:latin typeface="+mn-ea"/>
                  </a:rPr>
                  <a:t>batch</a:t>
                </a:r>
                <a:r>
                  <a:rPr lang="zh-CN" altLang="en-US" sz="1600" dirty="0" smtClean="0">
                    <a:latin typeface="+mn-ea"/>
                  </a:rPr>
                  <a:t>因子等</a:t>
                </a:r>
                <a:r>
                  <a:rPr lang="en-US" altLang="zh-CN" sz="1600" dirty="0" smtClean="0">
                    <a:latin typeface="+mn-ea"/>
                  </a:rPr>
                  <a:t>);</a:t>
                </a:r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704" y="4661738"/>
                <a:ext cx="5776584" cy="1865126"/>
              </a:xfrm>
              <a:prstGeom prst="rect">
                <a:avLst/>
              </a:prstGeom>
              <a:blipFill>
                <a:blip r:embed="rId33"/>
                <a:stretch>
                  <a:fillRect l="-634" b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" name="图示 73"/>
          <p:cNvGraphicFramePr/>
          <p:nvPr>
            <p:extLst>
              <p:ext uri="{D42A27DB-BD31-4B8C-83A1-F6EECF244321}">
                <p14:modId xmlns:p14="http://schemas.microsoft.com/office/powerpoint/2010/main" val="62236214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  <p:sp>
        <p:nvSpPr>
          <p:cNvPr id="50" name="矩形 49"/>
          <p:cNvSpPr/>
          <p:nvPr/>
        </p:nvSpPr>
        <p:spPr>
          <a:xfrm>
            <a:off x="1872332" y="5301913"/>
            <a:ext cx="36103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一</a:t>
            </a:r>
            <a:r>
              <a:rPr lang="zh-CN" altLang="en-US" sz="1600" b="1" dirty="0" smtClean="0">
                <a:latin typeface="+mn-ea"/>
              </a:rPr>
              <a:t>步</a:t>
            </a:r>
            <a:r>
              <a:rPr lang="zh-CN" altLang="en-US" sz="1600" b="1" dirty="0">
                <a:latin typeface="+mn-ea"/>
              </a:rPr>
              <a:t>训练</a:t>
            </a:r>
            <a:r>
              <a:rPr lang="en-US" altLang="zh-CN" sz="1600" b="1" dirty="0" smtClean="0">
                <a:latin typeface="+mn-ea"/>
              </a:rPr>
              <a:t>:</a:t>
            </a:r>
            <a:r>
              <a:rPr lang="en-US" altLang="zh-CN" sz="1600" dirty="0">
                <a:latin typeface="+mn-ea"/>
              </a:rPr>
              <a:t> 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基于损失函数，同时更新所有参数</a:t>
            </a:r>
            <a:endParaRPr lang="en-US" altLang="zh-CN" sz="1600" b="1" dirty="0" smtClean="0">
              <a:latin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60105" y="2384386"/>
            <a:ext cx="2390584" cy="2020900"/>
            <a:chOff x="1978794" y="2880844"/>
            <a:chExt cx="2390584" cy="2020900"/>
          </a:xfrm>
        </p:grpSpPr>
        <p:grpSp>
          <p:nvGrpSpPr>
            <p:cNvPr id="52" name="组合 51"/>
            <p:cNvGrpSpPr/>
            <p:nvPr/>
          </p:nvGrpSpPr>
          <p:grpSpPr>
            <a:xfrm>
              <a:off x="2169969" y="2880844"/>
              <a:ext cx="2199409" cy="2020900"/>
              <a:chOff x="7215484" y="2996838"/>
              <a:chExt cx="2199409" cy="2020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03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/>
                  <p:cNvSpPr txBox="1"/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文本框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文本框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直接箭头连接符 63"/>
              <p:cNvCxnSpPr>
                <a:stCxn id="58" idx="2"/>
                <a:endCxn id="61" idx="0"/>
              </p:cNvCxnSpPr>
              <p:nvPr/>
            </p:nvCxnSpPr>
            <p:spPr>
              <a:xfrm flipH="1">
                <a:off x="7449073" y="4192080"/>
                <a:ext cx="1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stCxn id="60" idx="2"/>
                <a:endCxn id="62" idx="0"/>
              </p:cNvCxnSpPr>
              <p:nvPr/>
            </p:nvCxnSpPr>
            <p:spPr>
              <a:xfrm flipH="1">
                <a:off x="8312977" y="4204840"/>
                <a:ext cx="2248" cy="4435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59" idx="2"/>
                <a:endCxn id="63" idx="0"/>
              </p:cNvCxnSpPr>
              <p:nvPr/>
            </p:nvCxnSpPr>
            <p:spPr>
              <a:xfrm>
                <a:off x="9176879" y="4192080"/>
                <a:ext cx="0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58" idx="3"/>
                <a:endCxn id="60" idx="1"/>
              </p:cNvCxnSpPr>
              <p:nvPr/>
            </p:nvCxnSpPr>
            <p:spPr>
              <a:xfrm>
                <a:off x="7682663" y="4007414"/>
                <a:ext cx="4032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59" idx="1"/>
                <a:endCxn id="60" idx="3"/>
              </p:cNvCxnSpPr>
              <p:nvPr/>
            </p:nvCxnSpPr>
            <p:spPr>
              <a:xfrm flipH="1">
                <a:off x="8544582" y="4007414"/>
                <a:ext cx="3942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直接箭头连接符 69"/>
              <p:cNvCxnSpPr>
                <a:stCxn id="69" idx="2"/>
                <a:endCxn id="59" idx="0"/>
              </p:cNvCxnSpPr>
              <p:nvPr/>
            </p:nvCxnSpPr>
            <p:spPr>
              <a:xfrm>
                <a:off x="9176879" y="3369639"/>
                <a:ext cx="0" cy="453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箭头连接符 71"/>
              <p:cNvCxnSpPr>
                <a:stCxn id="71" idx="2"/>
                <a:endCxn id="58" idx="0"/>
              </p:cNvCxnSpPr>
              <p:nvPr/>
            </p:nvCxnSpPr>
            <p:spPr>
              <a:xfrm>
                <a:off x="7449073" y="3366170"/>
                <a:ext cx="1" cy="456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/>
                <p:cNvSpPr txBox="1"/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2954774" y="4147343"/>
                  <a:ext cx="361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4774" y="4147343"/>
                  <a:ext cx="361894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15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84199" y="526414"/>
            <a:ext cx="645621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+mn-ea"/>
              </a:rPr>
              <a:t>“I </a:t>
            </a:r>
            <a:r>
              <a:rPr lang="en-US" altLang="zh-CN" sz="1600" dirty="0">
                <a:latin typeface="+mn-ea"/>
              </a:rPr>
              <a:t>am a Post Doc researcher in </a:t>
            </a:r>
            <a:r>
              <a:rPr lang="en-US" altLang="zh-CN" sz="1600" dirty="0">
                <a:latin typeface="+mn-ea"/>
                <a:hlinkClick r:id="rId2"/>
              </a:rPr>
              <a:t>TSAIL</a:t>
            </a:r>
            <a:r>
              <a:rPr lang="en-US" altLang="zh-CN" sz="1600" dirty="0">
                <a:latin typeface="+mn-ea"/>
              </a:rPr>
              <a:t> at Tsinghua University, supervised by Prof. Jun Zhu. I </a:t>
            </a:r>
            <a:r>
              <a:rPr lang="en-US" altLang="zh-CN" sz="1600" dirty="0" err="1">
                <a:latin typeface="+mn-ea"/>
              </a:rPr>
              <a:t>recieved</a:t>
            </a:r>
            <a:r>
              <a:rPr lang="en-US" altLang="zh-CN" sz="1600" dirty="0">
                <a:latin typeface="+mn-ea"/>
              </a:rPr>
              <a:t> my Ph.D. in the Department of Computer Science and Technology at Tsinghua University, co-supervised by Prof. </a:t>
            </a:r>
            <a:r>
              <a:rPr lang="en-US" altLang="zh-CN" sz="1600" dirty="0">
                <a:latin typeface="+mn-ea"/>
                <a:hlinkClick r:id="rId3"/>
              </a:rPr>
              <a:t>Bo Zhang</a:t>
            </a:r>
            <a:r>
              <a:rPr lang="en-US" altLang="zh-CN" sz="1600" dirty="0">
                <a:latin typeface="+mn-ea"/>
              </a:rPr>
              <a:t> and Prof. </a:t>
            </a:r>
            <a:r>
              <a:rPr lang="en-US" altLang="zh-CN" sz="1600" dirty="0">
                <a:latin typeface="+mn-ea"/>
                <a:hlinkClick r:id="rId4"/>
              </a:rPr>
              <a:t>Jun Zhu</a:t>
            </a:r>
            <a:r>
              <a:rPr lang="en-US" altLang="zh-CN" sz="1600" dirty="0">
                <a:latin typeface="+mn-ea"/>
              </a:rPr>
              <a:t>. During my Ph.D., I had spent a great year at </a:t>
            </a:r>
            <a:r>
              <a:rPr lang="en-US" altLang="zh-CN" sz="1600" dirty="0" err="1">
                <a:latin typeface="+mn-ea"/>
                <a:hlinkClick r:id="rId5"/>
              </a:rPr>
              <a:t>AMLab</a:t>
            </a:r>
            <a:r>
              <a:rPr lang="en-US" altLang="zh-CN" sz="1600" dirty="0">
                <a:latin typeface="+mn-ea"/>
              </a:rPr>
              <a:t>, working with Prof. </a:t>
            </a:r>
            <a:r>
              <a:rPr lang="en-US" altLang="zh-CN" sz="1600" dirty="0">
                <a:latin typeface="+mn-ea"/>
                <a:hlinkClick r:id="rId6"/>
              </a:rPr>
              <a:t>Max Welling</a:t>
            </a:r>
            <a:r>
              <a:rPr lang="en-US" altLang="zh-CN" sz="1600" dirty="0">
                <a:latin typeface="+mn-ea"/>
              </a:rPr>
              <a:t>. I received the B.E. degree from </a:t>
            </a:r>
            <a:r>
              <a:rPr lang="en-US" altLang="zh-CN" sz="1600" dirty="0">
                <a:latin typeface="+mn-ea"/>
                <a:hlinkClick r:id="rId7"/>
              </a:rPr>
              <a:t>Institute for </a:t>
            </a:r>
            <a:r>
              <a:rPr lang="en-US" altLang="zh-CN" sz="1600" dirty="0" err="1">
                <a:latin typeface="+mn-ea"/>
                <a:hlinkClick r:id="rId7"/>
              </a:rPr>
              <a:t>Interdiscriplinary</a:t>
            </a:r>
            <a:r>
              <a:rPr lang="en-US" altLang="zh-CN" sz="1600" dirty="0">
                <a:latin typeface="+mn-ea"/>
                <a:hlinkClick r:id="rId7"/>
              </a:rPr>
              <a:t> Information Sciences (Yao Class) </a:t>
            </a:r>
            <a:r>
              <a:rPr lang="en-US" altLang="zh-CN" sz="1600" dirty="0">
                <a:latin typeface="+mn-ea"/>
              </a:rPr>
              <a:t>at Tsinghua University in 2014.</a:t>
            </a:r>
          </a:p>
          <a:p>
            <a:r>
              <a:rPr lang="en-US" altLang="zh-CN" sz="1600" dirty="0">
                <a:latin typeface="+mn-ea"/>
              </a:rPr>
              <a:t>My research interests are primarily on Bayesian deep learning, especially approximate Bayesian inference (in deep models), deep generative models and their applications</a:t>
            </a:r>
            <a:r>
              <a:rPr lang="en-US" altLang="zh-CN" sz="1600" dirty="0" smtClean="0">
                <a:latin typeface="+mn-ea"/>
              </a:rPr>
              <a:t>.”</a:t>
            </a:r>
            <a:endParaRPr lang="en-US" altLang="zh-CN" sz="1600" b="0" i="0" dirty="0">
              <a:effectLst/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7" y="332120"/>
            <a:ext cx="2261507" cy="28411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47747" y="3175817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Li Chongxuan</a:t>
            </a:r>
            <a:r>
              <a:rPr lang="en-US" altLang="zh-CN" sz="1600" b="1" baseline="30000" dirty="0" smtClean="0"/>
              <a:t>1</a:t>
            </a:r>
            <a:endParaRPr lang="zh-CN" altLang="en-US" sz="1600" b="1" baseline="30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26" y="3296236"/>
            <a:ext cx="3678092" cy="24569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290" y="5767745"/>
            <a:ext cx="1737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Tan Pengcheng</a:t>
            </a:r>
            <a:r>
              <a:rPr lang="en-US" altLang="zh-CN" sz="1600" b="1" baseline="30000" dirty="0" smtClean="0"/>
              <a:t>2</a:t>
            </a:r>
            <a:endParaRPr lang="zh-CN" altLang="en-US" sz="1600" baseline="30000" dirty="0"/>
          </a:p>
        </p:txBody>
      </p:sp>
      <p:sp>
        <p:nvSpPr>
          <p:cNvPr id="7" name="矩形 6"/>
          <p:cNvSpPr/>
          <p:nvPr/>
        </p:nvSpPr>
        <p:spPr>
          <a:xfrm>
            <a:off x="2530656" y="3906572"/>
            <a:ext cx="433166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latin typeface="Optima-Regular"/>
              </a:rPr>
              <a:t>药学院本科毕业生，中共党员；</a:t>
            </a:r>
          </a:p>
          <a:p>
            <a:pPr algn="r"/>
            <a:r>
              <a:rPr lang="zh-CN" altLang="en-US" sz="1600" dirty="0">
                <a:latin typeface="Optima-Regular"/>
              </a:rPr>
              <a:t>大一至大三在杜娟娟老师课题组进行科研训练；</a:t>
            </a:r>
          </a:p>
          <a:p>
            <a:pPr algn="r"/>
            <a:r>
              <a:rPr lang="zh-CN" altLang="en-US" sz="1600" dirty="0">
                <a:latin typeface="Optima-Regular"/>
              </a:rPr>
              <a:t>大四在丁胜老师课题组进行毕业设计；</a:t>
            </a:r>
          </a:p>
          <a:p>
            <a:pPr algn="r"/>
            <a:r>
              <a:rPr lang="zh-CN" altLang="en-US" sz="1600" dirty="0">
                <a:latin typeface="Optima-Regular"/>
              </a:rPr>
              <a:t>思源计划十六期成员，星火计划十二期成员；</a:t>
            </a:r>
          </a:p>
          <a:p>
            <a:pPr algn="r"/>
            <a:r>
              <a:rPr lang="zh-CN" altLang="en-US" sz="1600" dirty="0">
                <a:latin typeface="Optima-Regular"/>
              </a:rPr>
              <a:t>曾获清华大学“一二</a:t>
            </a:r>
            <a:r>
              <a:rPr lang="en-US" altLang="zh-CN" sz="1600" dirty="0">
                <a:latin typeface="Optima-Regular"/>
              </a:rPr>
              <a:t>·</a:t>
            </a:r>
            <a:r>
              <a:rPr lang="zh-CN" altLang="en-US" sz="1600" dirty="0">
                <a:latin typeface="Optima-Regular"/>
              </a:rPr>
              <a:t>九”奖学金；</a:t>
            </a:r>
          </a:p>
          <a:p>
            <a:pPr algn="r"/>
            <a:r>
              <a:rPr lang="zh-CN" altLang="en-US" sz="1600" dirty="0">
                <a:latin typeface="Optima-Regular"/>
              </a:rPr>
              <a:t>“蒋南翔”奖学金，国家奖学金；</a:t>
            </a:r>
          </a:p>
          <a:p>
            <a:pPr algn="r"/>
            <a:r>
              <a:rPr lang="zh-CN" altLang="en-US" sz="1600" dirty="0">
                <a:latin typeface="Optima-Regular"/>
              </a:rPr>
              <a:t>清华大学优秀毕业生，北京市优秀毕业生</a:t>
            </a:r>
            <a:endParaRPr lang="zh-CN" altLang="en-US" sz="1600" b="0" i="0" dirty="0">
              <a:effectLst/>
              <a:latin typeface="Optima-Regular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66111" y="6194123"/>
            <a:ext cx="5530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1. </a:t>
            </a:r>
            <a:r>
              <a:rPr lang="en-US" altLang="zh-CN" sz="1600" dirty="0" smtClean="0">
                <a:hlinkClick r:id="rId10"/>
              </a:rPr>
              <a:t>http</a:t>
            </a:r>
            <a:r>
              <a:rPr lang="en-US" altLang="zh-CN" sz="1600" dirty="0">
                <a:hlinkClick r:id="rId10"/>
              </a:rPr>
              <a:t>://ml.cs.tsinghua.edu.cn/~chongxuan</a:t>
            </a:r>
            <a:r>
              <a:rPr lang="en-US" altLang="zh-CN" sz="1600" dirty="0" smtClean="0">
                <a:hlinkClick r:id="rId10"/>
              </a:rPr>
              <a:t>/</a:t>
            </a:r>
            <a:endParaRPr lang="en-US" altLang="zh-CN" sz="1600" dirty="0" smtClean="0"/>
          </a:p>
          <a:p>
            <a:r>
              <a:rPr lang="en-US" altLang="zh-CN" sz="1600" dirty="0" smtClean="0"/>
              <a:t>2. https</a:t>
            </a:r>
            <a:r>
              <a:rPr lang="en-US" altLang="zh-CN" sz="1600" dirty="0"/>
              <a:t>://mp.weixin.qq.com/s/MpQLOAFeYqSMKBZSG1feFQ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05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74" name="图示 73"/>
          <p:cNvGraphicFramePr/>
          <p:nvPr>
            <p:extLst>
              <p:ext uri="{D42A27DB-BD31-4B8C-83A1-F6EECF244321}">
                <p14:modId xmlns:p14="http://schemas.microsoft.com/office/powerpoint/2010/main" val="1978056098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矩形 1"/>
          <p:cNvSpPr/>
          <p:nvPr/>
        </p:nvSpPr>
        <p:spPr>
          <a:xfrm>
            <a:off x="724283" y="2127554"/>
            <a:ext cx="4862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AdamOptimizer</a:t>
            </a:r>
            <a:r>
              <a:rPr lang="en-US" altLang="zh-CN" sz="1600" dirty="0">
                <a:latin typeface="+mn-ea"/>
              </a:rPr>
              <a:t> (</a:t>
            </a:r>
            <a:r>
              <a:rPr lang="en-US" altLang="zh-CN" sz="1600" dirty="0" err="1" smtClean="0">
                <a:latin typeface="+mn-ea"/>
              </a:rPr>
              <a:t>lr</a:t>
            </a:r>
            <a:r>
              <a:rPr lang="en-US" altLang="zh-CN" sz="1600" dirty="0">
                <a:latin typeface="+mn-ea"/>
              </a:rPr>
              <a:t>=1e-3, beta1 = 0.9, </a:t>
            </a:r>
            <a:r>
              <a:rPr lang="en-US" altLang="zh-CN" sz="1600" dirty="0" smtClean="0">
                <a:latin typeface="+mn-ea"/>
              </a:rPr>
              <a:t>beta2 </a:t>
            </a:r>
            <a:r>
              <a:rPr lang="en-US" altLang="zh-CN" sz="1600" dirty="0">
                <a:latin typeface="+mn-ea"/>
              </a:rPr>
              <a:t>= </a:t>
            </a:r>
            <a:r>
              <a:rPr lang="en-US" altLang="zh-CN" sz="1600" dirty="0" smtClean="0">
                <a:latin typeface="+mn-ea"/>
              </a:rPr>
              <a:t>0.999)</a:t>
            </a:r>
            <a:endParaRPr lang="zh-CN" altLang="en-US" sz="1600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56109" y="2676811"/>
            <a:ext cx="7773485" cy="1762371"/>
            <a:chOff x="1472982" y="2880844"/>
            <a:chExt cx="7773485" cy="176237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982" y="2880844"/>
              <a:ext cx="5172797" cy="176237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779" y="2909423"/>
              <a:ext cx="2600688" cy="173379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14" y="4698376"/>
            <a:ext cx="5163271" cy="17337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49375" y="342511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重构</a:t>
            </a:r>
            <a:r>
              <a:rPr lang="en-US" altLang="zh-CN" dirty="0" smtClean="0"/>
              <a:t>loss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775022" y="538060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Kl</a:t>
            </a:r>
            <a:r>
              <a:rPr lang="zh-CN" altLang="en-US" dirty="0" smtClean="0"/>
              <a:t>项</a:t>
            </a:r>
            <a:r>
              <a:rPr lang="en-US" altLang="zh-CN" dirty="0" smtClean="0"/>
              <a:t>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2061865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文本框 25"/>
          <p:cNvSpPr txBox="1"/>
          <p:nvPr/>
        </p:nvSpPr>
        <p:spPr>
          <a:xfrm flipH="1">
            <a:off x="1160148" y="5969903"/>
            <a:ext cx="3990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1. </a:t>
            </a:r>
            <a:r>
              <a:rPr lang="zh-CN" altLang="en-US" sz="1600" b="1" dirty="0" smtClean="0"/>
              <a:t>小分子是否正确预测出差异表达的基因</a:t>
            </a:r>
            <a:endParaRPr lang="zh-CN" altLang="en-US" sz="1600" b="1" dirty="0"/>
          </a:p>
        </p:txBody>
      </p:sp>
      <p:sp>
        <p:nvSpPr>
          <p:cNvPr id="52" name="矩形 51"/>
          <p:cNvSpPr/>
          <p:nvPr/>
        </p:nvSpPr>
        <p:spPr>
          <a:xfrm>
            <a:off x="468658" y="3545114"/>
            <a:ext cx="1284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验证集</a:t>
            </a:r>
            <a:r>
              <a:rPr lang="en-US" altLang="zh-CN" sz="1600" dirty="0" smtClean="0">
                <a:latin typeface="+mn-ea"/>
              </a:rPr>
              <a:t>/</a:t>
            </a:r>
            <a:r>
              <a:rPr lang="zh-CN" altLang="en-US" sz="1600" dirty="0" smtClean="0">
                <a:latin typeface="+mn-ea"/>
              </a:rPr>
              <a:t>测试集中数据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27" name="图片 8">
            <a:extLst>
              <a:ext uri="{FF2B5EF4-FFF2-40B4-BE49-F238E27FC236}">
                <a16:creationId xmlns:a16="http://schemas.microsoft.com/office/drawing/2014/main" id="{991D67C2-D8AB-E446-9FE3-F3E08342E1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9"/>
          <a:stretch/>
        </p:blipFill>
        <p:spPr>
          <a:xfrm rot="5400000">
            <a:off x="1106687" y="3619371"/>
            <a:ext cx="1834868" cy="226326"/>
          </a:xfrm>
          <a:prstGeom prst="rect">
            <a:avLst/>
          </a:prstGeom>
        </p:spPr>
      </p:pic>
      <p:pic>
        <p:nvPicPr>
          <p:cNvPr id="28" name="图片 6">
            <a:extLst>
              <a:ext uri="{FF2B5EF4-FFF2-40B4-BE49-F238E27FC236}">
                <a16:creationId xmlns:a16="http://schemas.microsoft.com/office/drawing/2014/main" id="{50A31880-38A9-0F47-AE19-0E8D22D67F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50417"/>
          <a:stretch/>
        </p:blipFill>
        <p:spPr>
          <a:xfrm rot="5400000">
            <a:off x="1850014" y="3629742"/>
            <a:ext cx="1834867" cy="205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844012" y="2499772"/>
                <a:ext cx="360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12" y="2499772"/>
                <a:ext cx="36021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587338" y="2499772"/>
                <a:ext cx="360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338" y="2499772"/>
                <a:ext cx="360218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肘形连接符 35"/>
          <p:cNvCxnSpPr>
            <a:stCxn id="27" idx="3"/>
            <a:endCxn id="28" idx="3"/>
          </p:cNvCxnSpPr>
          <p:nvPr/>
        </p:nvCxnSpPr>
        <p:spPr>
          <a:xfrm rot="5400000" flipH="1" flipV="1">
            <a:off x="2395783" y="4278305"/>
            <a:ext cx="1" cy="743326"/>
          </a:xfrm>
          <a:prstGeom prst="bentConnector3">
            <a:avLst>
              <a:gd name="adj1" fmla="val -21474836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858378" y="4889397"/>
            <a:ext cx="111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+mn-ea"/>
              </a:rPr>
              <a:t>差异表达基因</a:t>
            </a:r>
            <a:endParaRPr lang="zh-CN" altLang="en-US" sz="1200" dirty="0">
              <a:latin typeface="+mn-ea"/>
            </a:endParaRPr>
          </a:p>
        </p:txBody>
      </p:sp>
      <p:cxnSp>
        <p:nvCxnSpPr>
          <p:cNvPr id="44" name="直接箭头连接符 43"/>
          <p:cNvCxnSpPr>
            <a:endCxn id="38" idx="0"/>
          </p:cNvCxnSpPr>
          <p:nvPr/>
        </p:nvCxnSpPr>
        <p:spPr>
          <a:xfrm>
            <a:off x="2415191" y="4685749"/>
            <a:ext cx="1" cy="20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图片 8">
            <a:extLst>
              <a:ext uri="{FF2B5EF4-FFF2-40B4-BE49-F238E27FC236}">
                <a16:creationId xmlns:a16="http://schemas.microsoft.com/office/drawing/2014/main" id="{991D67C2-D8AB-E446-9FE3-F3E08342E1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9"/>
          <a:stretch/>
        </p:blipFill>
        <p:spPr>
          <a:xfrm rot="5400000">
            <a:off x="2677334" y="3619371"/>
            <a:ext cx="1834868" cy="226326"/>
          </a:xfrm>
          <a:prstGeom prst="rect">
            <a:avLst/>
          </a:prstGeom>
        </p:spPr>
      </p:pic>
      <p:pic>
        <p:nvPicPr>
          <p:cNvPr id="46" name="图片 6">
            <a:extLst>
              <a:ext uri="{FF2B5EF4-FFF2-40B4-BE49-F238E27FC236}">
                <a16:creationId xmlns:a16="http://schemas.microsoft.com/office/drawing/2014/main" id="{50A31880-38A9-0F47-AE19-0E8D22D67F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50417"/>
          <a:stretch/>
        </p:blipFill>
        <p:spPr>
          <a:xfrm rot="5400000">
            <a:off x="3420661" y="3629742"/>
            <a:ext cx="1834867" cy="205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3414659" y="2499772"/>
                <a:ext cx="360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659" y="2499772"/>
                <a:ext cx="3602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4157985" y="2499772"/>
                <a:ext cx="360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85" y="2499772"/>
                <a:ext cx="360218" cy="369332"/>
              </a:xfrm>
              <a:prstGeom prst="rect">
                <a:avLst/>
              </a:prstGeom>
              <a:blipFill>
                <a:blip r:embed="rId17"/>
                <a:stretch>
                  <a:fillRect r="-678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肘形连接符 48"/>
          <p:cNvCxnSpPr>
            <a:stCxn id="45" idx="3"/>
            <a:endCxn id="46" idx="3"/>
          </p:cNvCxnSpPr>
          <p:nvPr/>
        </p:nvCxnSpPr>
        <p:spPr>
          <a:xfrm rot="5400000" flipH="1" flipV="1">
            <a:off x="3966430" y="4278305"/>
            <a:ext cx="1" cy="743326"/>
          </a:xfrm>
          <a:prstGeom prst="bentConnector3">
            <a:avLst>
              <a:gd name="adj1" fmla="val -214748364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429025" y="4889397"/>
            <a:ext cx="111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+mn-ea"/>
              </a:rPr>
              <a:t>差异表达基因</a:t>
            </a:r>
            <a:endParaRPr lang="zh-CN" altLang="en-US" sz="1200" dirty="0">
              <a:latin typeface="+mn-ea"/>
            </a:endParaRPr>
          </a:p>
        </p:txBody>
      </p:sp>
      <p:cxnSp>
        <p:nvCxnSpPr>
          <p:cNvPr id="51" name="直接箭头连接符 50"/>
          <p:cNvCxnSpPr>
            <a:endCxn id="50" idx="0"/>
          </p:cNvCxnSpPr>
          <p:nvPr/>
        </p:nvCxnSpPr>
        <p:spPr>
          <a:xfrm>
            <a:off x="3985838" y="4685749"/>
            <a:ext cx="1" cy="20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肘形连接符 59"/>
          <p:cNvCxnSpPr/>
          <p:nvPr/>
        </p:nvCxnSpPr>
        <p:spPr>
          <a:xfrm rot="16200000" flipH="1">
            <a:off x="3194165" y="4367641"/>
            <a:ext cx="12700" cy="157064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3236129" y="5606399"/>
            <a:ext cx="749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+mn-ea"/>
              </a:rPr>
              <a:t>AUROC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473063" y="2228671"/>
            <a:ext cx="5929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+mn-ea"/>
              </a:rPr>
              <a:t>真实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043035" y="2228671"/>
            <a:ext cx="590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</a:rPr>
              <a:t>预测</a:t>
            </a:r>
          </a:p>
        </p:txBody>
      </p:sp>
      <p:sp>
        <p:nvSpPr>
          <p:cNvPr id="76" name="矩形 75"/>
          <p:cNvSpPr/>
          <p:nvPr/>
        </p:nvSpPr>
        <p:spPr>
          <a:xfrm>
            <a:off x="2400633" y="5593637"/>
            <a:ext cx="832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+mn-ea"/>
              </a:rPr>
              <a:t>similarity</a:t>
            </a:r>
            <a:endParaRPr lang="zh-CN" altLang="en-US" sz="1200" b="1" dirty="0">
              <a:latin typeface="+mn-ea"/>
            </a:endParaRP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2789266" y="5420035"/>
            <a:ext cx="1" cy="20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3565123" y="5420030"/>
            <a:ext cx="1" cy="20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8645733" y="1945324"/>
                <a:ext cx="3127482" cy="9052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sz="1600" i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1600" i="0">
                          <a:latin typeface="Cambria Math" panose="02040503050406030204" pitchFamily="18" charset="0"/>
                        </a:rPr>
                        <m:t>sample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gene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plate</m:t>
                      </m:r>
                    </m:oMath>
                  </m:oMathPara>
                </a14:m>
                <a:endParaRPr lang="en-US" altLang="zh-CN" sz="1600" b="0" dirty="0" smtClean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733" y="1945324"/>
                <a:ext cx="3127482" cy="905248"/>
              </a:xfrm>
              <a:prstGeom prst="rect">
                <a:avLst/>
              </a:prstGeom>
              <a:blipFill>
                <a:blip r:embed="rId18"/>
                <a:stretch>
                  <a:fillRect b="-26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组合 144"/>
          <p:cNvGrpSpPr/>
          <p:nvPr/>
        </p:nvGrpSpPr>
        <p:grpSpPr>
          <a:xfrm>
            <a:off x="5539278" y="2979869"/>
            <a:ext cx="5886025" cy="2989627"/>
            <a:chOff x="5556484" y="3290435"/>
            <a:chExt cx="5886025" cy="29896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5602542" y="4567145"/>
                  <a:ext cx="2564762" cy="10772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+mn-ea"/>
                    </a:rPr>
                    <a:t>Positive regulated genes: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)&gt;2.5</m:t>
                      </m:r>
                    </m:oMath>
                  </a14:m>
                  <a:endParaRPr lang="en-US" altLang="zh-CN" sz="1600" b="0" dirty="0" smtClean="0">
                    <a:latin typeface="+mn-ea"/>
                  </a:endParaRPr>
                </a:p>
                <a:p>
                  <a:r>
                    <a:rPr lang="en-US" altLang="zh-CN" sz="1600" dirty="0" smtClean="0">
                      <a:latin typeface="+mn-ea"/>
                    </a:rPr>
                    <a:t>Negative regulated genes: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2.5</m:t>
                      </m:r>
                    </m:oMath>
                  </a14:m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542" y="4567145"/>
                  <a:ext cx="2564762" cy="1077218"/>
                </a:xfrm>
                <a:prstGeom prst="rect">
                  <a:avLst/>
                </a:prstGeom>
                <a:blipFill>
                  <a:blip r:embed="rId19"/>
                  <a:stretch>
                    <a:fillRect l="-946" t="-1117" b="-167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文本框 87"/>
            <p:cNvSpPr txBox="1"/>
            <p:nvPr/>
          </p:nvSpPr>
          <p:spPr>
            <a:xfrm>
              <a:off x="7462197" y="5941508"/>
              <a:ext cx="205056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+mn-ea"/>
                </a:rPr>
                <a:t>Calculate the AUROC</a:t>
              </a:r>
              <a:endParaRPr lang="en-US" altLang="zh-CN" sz="1600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5556484" y="3290435"/>
                  <a:ext cx="2656881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1600" dirty="0" smtClean="0">
                      <a:latin typeface="+mn-ea"/>
                    </a:rPr>
                    <a:t> data in </a:t>
                  </a:r>
                  <a:r>
                    <a:rPr lang="en-US" altLang="zh-CN" sz="1600" dirty="0" err="1" smtClean="0">
                      <a:latin typeface="+mn-ea"/>
                    </a:rPr>
                    <a:t>val</a:t>
                  </a:r>
                  <a:r>
                    <a:rPr lang="en-US" altLang="zh-CN" sz="1600" dirty="0" smtClean="0">
                      <a:latin typeface="+mn-ea"/>
                    </a:rPr>
                    <a:t>/test set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484" y="3290435"/>
                  <a:ext cx="2656881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3509" b="-2105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箭头连接符 94"/>
            <p:cNvCxnSpPr>
              <a:stCxn id="87" idx="2"/>
              <a:endCxn id="88" idx="0"/>
            </p:cNvCxnSpPr>
            <p:nvPr/>
          </p:nvCxnSpPr>
          <p:spPr>
            <a:xfrm>
              <a:off x="6884923" y="5644363"/>
              <a:ext cx="1602555" cy="29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8646166" y="3290435"/>
                  <a:ext cx="2796343" cy="33855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dirty="0" smtClean="0">
                      <a:latin typeface="+mn-ea"/>
                    </a:rPr>
                    <a:t>Predicted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altLang="zh-CN" sz="1600" dirty="0" smtClean="0">
                      <a:latin typeface="+mn-ea"/>
                    </a:rPr>
                    <a:t> based on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66" y="3290435"/>
                  <a:ext cx="2796343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1087" t="-3509" b="-2105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/>
                <p:cNvSpPr txBox="1"/>
                <p:nvPr/>
              </p:nvSpPr>
              <p:spPr>
                <a:xfrm>
                  <a:off x="6307650" y="3928790"/>
                  <a:ext cx="1154547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b>
                        </m:sSub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计算</m:t>
                        </m:r>
                      </m:oMath>
                    </m:oMathPara>
                  </a14:m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7" name="文本框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650" y="3928790"/>
                  <a:ext cx="1154547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52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9467062" y="3928790"/>
                  <a:ext cx="1154547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</m:sub>
                        </m:sSub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计算</m:t>
                        </m:r>
                      </m:oMath>
                    </m:oMathPara>
                  </a14:m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062" y="3928790"/>
                  <a:ext cx="1154547" cy="338554"/>
                </a:xfrm>
                <a:prstGeom prst="rect">
                  <a:avLst/>
                </a:prstGeom>
                <a:blipFill>
                  <a:blip r:embed="rId23"/>
                  <a:stretch>
                    <a:fillRect b="-52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8761954" y="4565817"/>
                  <a:ext cx="2564762" cy="10772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+mn-ea"/>
                    </a:rPr>
                    <a:t>Positive regulated genes: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)&gt;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cutoff</m:t>
                      </m:r>
                    </m:oMath>
                  </a14:m>
                  <a:endParaRPr lang="en-US" altLang="zh-CN" sz="1600" b="0" dirty="0" smtClean="0">
                    <a:latin typeface="+mn-ea"/>
                  </a:endParaRPr>
                </a:p>
                <a:p>
                  <a:r>
                    <a:rPr lang="en-US" altLang="zh-CN" sz="1600" dirty="0" smtClean="0">
                      <a:latin typeface="+mn-ea"/>
                    </a:rPr>
                    <a:t>Negative regulated genes: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cutoff</m:t>
                      </m:r>
                    </m:oMath>
                  </a14:m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954" y="4565817"/>
                  <a:ext cx="2564762" cy="1077218"/>
                </a:xfrm>
                <a:prstGeom prst="rect">
                  <a:avLst/>
                </a:prstGeom>
                <a:blipFill>
                  <a:blip r:embed="rId24"/>
                  <a:stretch>
                    <a:fillRect l="-1185" t="-1117" b="-167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直接箭头连接符 123"/>
            <p:cNvCxnSpPr>
              <a:stCxn id="89" idx="2"/>
              <a:endCxn id="117" idx="0"/>
            </p:cNvCxnSpPr>
            <p:nvPr/>
          </p:nvCxnSpPr>
          <p:spPr>
            <a:xfrm flipH="1">
              <a:off x="6884924" y="3628989"/>
              <a:ext cx="1" cy="299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17" idx="2"/>
              <a:endCxn id="87" idx="0"/>
            </p:cNvCxnSpPr>
            <p:nvPr/>
          </p:nvCxnSpPr>
          <p:spPr>
            <a:xfrm flipH="1">
              <a:off x="6884923" y="4267344"/>
              <a:ext cx="1" cy="299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>
              <a:stCxn id="104" idx="2"/>
              <a:endCxn id="121" idx="0"/>
            </p:cNvCxnSpPr>
            <p:nvPr/>
          </p:nvCxnSpPr>
          <p:spPr>
            <a:xfrm flipH="1">
              <a:off x="10044336" y="3628989"/>
              <a:ext cx="2" cy="299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>
              <a:stCxn id="121" idx="2"/>
              <a:endCxn id="122" idx="0"/>
            </p:cNvCxnSpPr>
            <p:nvPr/>
          </p:nvCxnSpPr>
          <p:spPr>
            <a:xfrm flipH="1">
              <a:off x="10044335" y="4267344"/>
              <a:ext cx="1" cy="298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22" idx="2"/>
              <a:endCxn id="88" idx="0"/>
            </p:cNvCxnSpPr>
            <p:nvPr/>
          </p:nvCxnSpPr>
          <p:spPr>
            <a:xfrm flipH="1">
              <a:off x="8487478" y="5643035"/>
              <a:ext cx="1556857" cy="298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矩形 147"/>
          <p:cNvSpPr/>
          <p:nvPr/>
        </p:nvSpPr>
        <p:spPr>
          <a:xfrm>
            <a:off x="6247547" y="6139180"/>
            <a:ext cx="4445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+mn-ea"/>
              </a:rPr>
              <a:t>AUROC</a:t>
            </a:r>
            <a:r>
              <a:rPr lang="zh-CN" altLang="en-US" sz="1600" b="1" dirty="0" smtClean="0">
                <a:latin typeface="+mn-ea"/>
              </a:rPr>
              <a:t>计算流程，</a:t>
            </a:r>
            <a:r>
              <a:rPr lang="en-US" altLang="zh-CN" sz="1600" b="1" dirty="0" smtClean="0">
                <a:latin typeface="+mn-ea"/>
              </a:rPr>
              <a:t>AUROC</a:t>
            </a:r>
            <a:r>
              <a:rPr lang="zh-CN" altLang="en-US" sz="1600" b="1" dirty="0" smtClean="0">
                <a:latin typeface="+mn-ea"/>
              </a:rPr>
              <a:t>值越大，预测越准确</a:t>
            </a:r>
            <a:endParaRPr lang="en-US" altLang="zh-CN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54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02061865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3845127" y="2262635"/>
            <a:ext cx="3748868" cy="3286832"/>
            <a:chOff x="7937936" y="3457298"/>
            <a:chExt cx="3748868" cy="3286832"/>
          </a:xfrm>
        </p:grpSpPr>
        <p:pic>
          <p:nvPicPr>
            <p:cNvPr id="6" name="图片 6">
              <a:extLst>
                <a:ext uri="{FF2B5EF4-FFF2-40B4-BE49-F238E27FC236}">
                  <a16:creationId xmlns:a16="http://schemas.microsoft.com/office/drawing/2014/main" id="{50A31880-38A9-0F47-AE19-0E8D22D67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8792452" y="4859827"/>
              <a:ext cx="1834867" cy="20558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A31880-38A9-0F47-AE19-0E8D22D67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8701581" y="5026081"/>
              <a:ext cx="1834867" cy="205583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9090CC46-2424-BB4D-BC94-714AA2CF7255}"/>
                </a:ext>
              </a:extLst>
            </p:cNvPr>
            <p:cNvSpPr txBox="1"/>
            <p:nvPr/>
          </p:nvSpPr>
          <p:spPr>
            <a:xfrm>
              <a:off x="8332062" y="5487202"/>
              <a:ext cx="856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小</a:t>
              </a:r>
              <a:r>
                <a:rPr lang="zh-CN" altLang="en-US" sz="1200" b="1" dirty="0" smtClean="0"/>
                <a:t>分子库全部分子</a:t>
              </a:r>
              <a:endParaRPr lang="zh-CN" altLang="en-US" sz="1200" b="1" dirty="0"/>
            </a:p>
          </p:txBody>
        </p:sp>
        <p:pic>
          <p:nvPicPr>
            <p:cNvPr id="10" name="图片 8">
              <a:extLst>
                <a:ext uri="{FF2B5EF4-FFF2-40B4-BE49-F238E27FC236}">
                  <a16:creationId xmlns:a16="http://schemas.microsoft.com/office/drawing/2014/main" id="{991D67C2-D8AB-E446-9FE3-F3E08342E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09"/>
            <a:stretch/>
          </p:blipFill>
          <p:spPr>
            <a:xfrm rot="5400000">
              <a:off x="7133665" y="5348220"/>
              <a:ext cx="1834868" cy="226326"/>
            </a:xfrm>
            <a:prstGeom prst="rect">
              <a:avLst/>
            </a:prstGeom>
          </p:spPr>
        </p:pic>
        <p:cxnSp>
          <p:nvCxnSpPr>
            <p:cNvPr id="11" name="直接箭头连接符 9">
              <a:extLst>
                <a:ext uri="{FF2B5EF4-FFF2-40B4-BE49-F238E27FC236}">
                  <a16:creationId xmlns:a16="http://schemas.microsoft.com/office/drawing/2014/main" id="{0A6CAB46-3124-1C4E-8F2A-13AB162193EE}"/>
                </a:ext>
              </a:extLst>
            </p:cNvPr>
            <p:cNvCxnSpPr>
              <a:stCxn id="10" idx="0"/>
              <a:endCxn id="16" idx="2"/>
            </p:cNvCxnSpPr>
            <p:nvPr/>
          </p:nvCxnSpPr>
          <p:spPr>
            <a:xfrm flipV="1">
              <a:off x="8164262" y="5461381"/>
              <a:ext cx="118017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197252" y="643635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预测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143065" y="643034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/>
                <a:t>真实</a:t>
              </a:r>
              <a:endParaRPr lang="zh-CN" altLang="en-US" sz="1400" b="1" dirty="0"/>
            </a:p>
          </p:txBody>
        </p:sp>
        <p:pic>
          <p:nvPicPr>
            <p:cNvPr id="14" name="图片 6">
              <a:extLst>
                <a:ext uri="{FF2B5EF4-FFF2-40B4-BE49-F238E27FC236}">
                  <a16:creationId xmlns:a16="http://schemas.microsoft.com/office/drawing/2014/main" id="{50A31880-38A9-0F47-AE19-0E8D22D67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10548798" y="5358589"/>
              <a:ext cx="1834867" cy="205583"/>
            </a:xfrm>
            <a:prstGeom prst="rect">
              <a:avLst/>
            </a:prstGeom>
          </p:spPr>
        </p:pic>
        <p:pic>
          <p:nvPicPr>
            <p:cNvPr id="15" name="图片 6">
              <a:extLst>
                <a:ext uri="{FF2B5EF4-FFF2-40B4-BE49-F238E27FC236}">
                  <a16:creationId xmlns:a16="http://schemas.microsoft.com/office/drawing/2014/main" id="{50A31880-38A9-0F47-AE19-0E8D22D67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8598790" y="5192335"/>
              <a:ext cx="1834867" cy="205583"/>
            </a:xfrm>
            <a:prstGeom prst="rect">
              <a:avLst/>
            </a:prstGeom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50A31880-38A9-0F47-AE19-0E8D22D67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50417"/>
            <a:stretch/>
          </p:blipFill>
          <p:spPr>
            <a:xfrm rot="5400000">
              <a:off x="8529790" y="5358589"/>
              <a:ext cx="1834867" cy="205583"/>
            </a:xfrm>
            <a:prstGeom prst="rect">
              <a:avLst/>
            </a:prstGeom>
          </p:spPr>
        </p:pic>
        <p:sp>
          <p:nvSpPr>
            <p:cNvPr id="17" name="任意多边形 16"/>
            <p:cNvSpPr/>
            <p:nvPr/>
          </p:nvSpPr>
          <p:spPr>
            <a:xfrm>
              <a:off x="9482403" y="3686958"/>
              <a:ext cx="249381" cy="803564"/>
            </a:xfrm>
            <a:custGeom>
              <a:avLst/>
              <a:gdLst>
                <a:gd name="connsiteX0" fmla="*/ 0 w 249381"/>
                <a:gd name="connsiteY0" fmla="*/ 803564 h 803564"/>
                <a:gd name="connsiteX1" fmla="*/ 0 w 249381"/>
                <a:gd name="connsiteY1" fmla="*/ 415637 h 803564"/>
                <a:gd name="connsiteX2" fmla="*/ 249381 w 249381"/>
                <a:gd name="connsiteY2" fmla="*/ 0 h 803564"/>
                <a:gd name="connsiteX3" fmla="*/ 249381 w 249381"/>
                <a:gd name="connsiteY3" fmla="*/ 360219 h 8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381" h="803564">
                  <a:moveTo>
                    <a:pt x="0" y="803564"/>
                  </a:moveTo>
                  <a:lnTo>
                    <a:pt x="0" y="415637"/>
                  </a:lnTo>
                  <a:lnTo>
                    <a:pt x="249381" y="0"/>
                  </a:lnTo>
                  <a:lnTo>
                    <a:pt x="249381" y="360219"/>
                  </a:ln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050978" y="3457298"/>
              <a:ext cx="13576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 smtClean="0"/>
                <a:t>Y base on all </a:t>
              </a:r>
              <a:r>
                <a:rPr lang="en-US" altLang="zh-CN" sz="1200" b="1" dirty="0"/>
                <a:t>compounds in a screening library</a:t>
              </a:r>
              <a:endParaRPr lang="zh-CN" altLang="en-US" sz="1200" b="1" dirty="0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 flipV="1">
              <a:off x="9011225" y="4490522"/>
              <a:ext cx="402207" cy="25018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8403811" y="4187312"/>
              <a:ext cx="114093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 smtClean="0"/>
                <a:t>Y base on ground-truth compound</a:t>
              </a:r>
              <a:endParaRPr lang="zh-CN" altLang="en-US" sz="1200" b="1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9413432" y="6046306"/>
              <a:ext cx="2052799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9959351" y="6058671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①</a:t>
              </a:r>
              <a:r>
                <a:rPr lang="en-US" altLang="zh-CN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. </a:t>
              </a:r>
              <a:r>
                <a:rPr lang="zh-CN" altLang="en-US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是否一致</a:t>
              </a:r>
              <a:r>
                <a:rPr lang="en-US" altLang="zh-CN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?</a:t>
              </a:r>
              <a:endParaRPr lang="zh-CN" altLang="en-US" sz="14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9447223" y="4510477"/>
              <a:ext cx="525395" cy="23022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946955" y="4273462"/>
              <a:ext cx="13097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r>
                <a:rPr lang="en-US" altLang="zh-CN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.</a:t>
              </a:r>
              <a:r>
                <a:rPr lang="zh-CN" altLang="en-US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基于①</a:t>
              </a:r>
              <a:r>
                <a:rPr lang="en-US" altLang="zh-CN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, ground-truth</a:t>
              </a:r>
              <a:r>
                <a:rPr lang="zh-CN" altLang="en-US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小分子能否排到前面</a:t>
              </a:r>
              <a:r>
                <a:rPr lang="en-US" altLang="zh-CN" sz="1400" b="1" dirty="0" smtClean="0">
                  <a:solidFill>
                    <a:srgbClr val="7030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?</a:t>
              </a:r>
              <a:endParaRPr lang="zh-CN" altLang="en-US" sz="1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 flipH="1">
            <a:off x="3958290" y="5901876"/>
            <a:ext cx="352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2</a:t>
            </a:r>
            <a:r>
              <a:rPr lang="en-US" altLang="zh-CN" sz="1600" b="1" dirty="0" smtClean="0"/>
              <a:t>. rank</a:t>
            </a:r>
            <a:r>
              <a:rPr lang="zh-CN" altLang="en-US" sz="1600" b="1" dirty="0" smtClean="0"/>
              <a:t>策略，可应用于小分子库筛选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66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589006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3155397" y="1587557"/>
            <a:ext cx="4985270" cy="4348475"/>
            <a:chOff x="4874544" y="2676811"/>
            <a:chExt cx="5227781" cy="4348475"/>
          </a:xfrm>
        </p:grpSpPr>
        <p:graphicFrame>
          <p:nvGraphicFramePr>
            <p:cNvPr id="22" name="图示 21"/>
            <p:cNvGraphicFramePr/>
            <p:nvPr>
              <p:extLst>
                <p:ext uri="{D42A27DB-BD31-4B8C-83A1-F6EECF244321}">
                  <p14:modId xmlns:p14="http://schemas.microsoft.com/office/powerpoint/2010/main" val="3017045399"/>
                </p:ext>
              </p:extLst>
            </p:nvPr>
          </p:nvGraphicFramePr>
          <p:xfrm>
            <a:off x="4874544" y="2676811"/>
            <a:ext cx="5227781" cy="36574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6" name="矩形 25"/>
            <p:cNvSpPr/>
            <p:nvPr/>
          </p:nvSpPr>
          <p:spPr>
            <a:xfrm>
              <a:off x="7978058" y="6194288"/>
              <a:ext cx="14501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latin typeface="+mn-ea"/>
                </a:rPr>
                <a:t>DE</a:t>
              </a:r>
              <a:r>
                <a:rPr lang="zh-CN" altLang="en-US" sz="1600" dirty="0" smtClean="0">
                  <a:latin typeface="+mn-ea"/>
                </a:rPr>
                <a:t>一致</a:t>
              </a:r>
              <a:endParaRPr lang="en-US" altLang="zh-CN" sz="1600" dirty="0" smtClean="0">
                <a:latin typeface="+mn-ea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latin typeface="+mn-ea"/>
                </a:rPr>
                <a:t>AUROC</a:t>
              </a:r>
              <a:endParaRPr lang="zh-CN" altLang="en-US" sz="1600" dirty="0">
                <a:latin typeface="+mn-ea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Rank CDF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4392" y="6194289"/>
              <a:ext cx="14501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latin typeface="+mn-ea"/>
                </a:rPr>
                <a:t>DE</a:t>
              </a:r>
              <a:r>
                <a:rPr lang="zh-CN" altLang="en-US" sz="1600" dirty="0" smtClean="0">
                  <a:latin typeface="+mn-ea"/>
                </a:rPr>
                <a:t>一致</a:t>
              </a:r>
              <a:endParaRPr lang="en-US" altLang="zh-CN" sz="1600" dirty="0" smtClean="0">
                <a:latin typeface="+mn-ea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latin typeface="+mn-ea"/>
                </a:rPr>
                <a:t>AUROC</a:t>
              </a:r>
              <a:endParaRPr lang="zh-CN" altLang="en-US" sz="1600" dirty="0">
                <a:latin typeface="+mn-ea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+mn-ea"/>
                </a:rPr>
                <a:t>Rank CDF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894618" y="6171835"/>
            <a:ext cx="30341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200" dirty="0" smtClean="0">
                <a:latin typeface="+mn-ea"/>
              </a:rPr>
              <a:t>DE: differential expression </a:t>
            </a:r>
            <a:r>
              <a:rPr lang="zh-CN" altLang="en-US" sz="1200" dirty="0" smtClean="0">
                <a:latin typeface="+mn-ea"/>
              </a:rPr>
              <a:t>（差异表达基因）</a:t>
            </a:r>
            <a:endParaRPr lang="en-US" altLang="zh-CN" sz="1200" dirty="0" smtClean="0">
              <a:latin typeface="+mn-ea"/>
            </a:endParaRPr>
          </a:p>
          <a:p>
            <a:pPr lvl="0"/>
            <a:r>
              <a:rPr lang="en-US" altLang="zh-CN" sz="1200" dirty="0" smtClean="0">
                <a:latin typeface="+mn-ea"/>
              </a:rPr>
              <a:t>CDF: </a:t>
            </a:r>
            <a:r>
              <a:rPr lang="zh-CN" altLang="en-US" sz="1200" dirty="0" smtClean="0">
                <a:latin typeface="+mn-ea"/>
              </a:rPr>
              <a:t>累积分布函数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5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589006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2" y="2083461"/>
            <a:ext cx="2666551" cy="409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0" y="2083461"/>
            <a:ext cx="2666551" cy="409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9" y="2083461"/>
            <a:ext cx="2666552" cy="4091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26" y="2083461"/>
            <a:ext cx="2666552" cy="40910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69209" y="6290626"/>
            <a:ext cx="525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</a:rPr>
              <a:t>Fold change </a:t>
            </a:r>
            <a:r>
              <a:rPr lang="en-US" altLang="zh-CN" sz="1600" dirty="0" smtClean="0">
                <a:latin typeface="+mn-ea"/>
              </a:rPr>
              <a:t>in novel cell types: </a:t>
            </a:r>
            <a:r>
              <a:rPr lang="zh-CN" altLang="en-US" sz="1600" dirty="0" smtClean="0">
                <a:latin typeface="+mn-ea"/>
              </a:rPr>
              <a:t>左</a:t>
            </a:r>
            <a:r>
              <a:rPr lang="en-US" altLang="zh-CN" sz="1600" dirty="0" smtClean="0">
                <a:latin typeface="+mn-ea"/>
              </a:rPr>
              <a:t>) </a:t>
            </a:r>
            <a:r>
              <a:rPr lang="en-US" altLang="zh-CN" sz="1600" dirty="0" err="1" smtClean="0">
                <a:latin typeface="+mn-ea"/>
              </a:rPr>
              <a:t>real_y</a:t>
            </a:r>
            <a:r>
              <a:rPr lang="en-US" altLang="zh-CN" sz="1600" dirty="0" smtClean="0">
                <a:latin typeface="+mn-ea"/>
              </a:rPr>
              <a:t>/x; </a:t>
            </a:r>
            <a:r>
              <a:rPr lang="zh-CN" altLang="en-US" sz="1600" dirty="0" smtClean="0">
                <a:latin typeface="+mn-ea"/>
              </a:rPr>
              <a:t>右</a:t>
            </a:r>
            <a:r>
              <a:rPr lang="en-US" altLang="zh-CN" sz="1600" dirty="0" smtClean="0">
                <a:latin typeface="+mn-ea"/>
              </a:rPr>
              <a:t>) </a:t>
            </a:r>
            <a:r>
              <a:rPr lang="en-US" altLang="zh-CN" sz="1600" dirty="0" err="1" smtClean="0">
                <a:latin typeface="+mn-ea"/>
              </a:rPr>
              <a:t>pred_y</a:t>
            </a:r>
            <a:r>
              <a:rPr lang="en-US" altLang="zh-CN" sz="1600" dirty="0" smtClean="0">
                <a:latin typeface="+mn-ea"/>
              </a:rPr>
              <a:t>/x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91626" y="631146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15631" y="6290626"/>
            <a:ext cx="447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</a:rPr>
              <a:t>Fold change </a:t>
            </a:r>
            <a:r>
              <a:rPr lang="en-US" altLang="zh-CN" sz="1600" dirty="0" smtClean="0">
                <a:latin typeface="+mn-ea"/>
              </a:rPr>
              <a:t>in </a:t>
            </a:r>
            <a:r>
              <a:rPr lang="zh-CN" altLang="en-US" sz="1600" dirty="0" smtClean="0">
                <a:latin typeface="+mn-ea"/>
              </a:rPr>
              <a:t>验证集</a:t>
            </a:r>
            <a:r>
              <a:rPr lang="en-US" altLang="zh-CN" sz="1600" dirty="0" smtClean="0">
                <a:latin typeface="+mn-ea"/>
              </a:rPr>
              <a:t>: </a:t>
            </a:r>
            <a:r>
              <a:rPr lang="zh-CN" altLang="en-US" sz="1600" dirty="0" smtClean="0">
                <a:latin typeface="+mn-ea"/>
              </a:rPr>
              <a:t>左</a:t>
            </a:r>
            <a:r>
              <a:rPr lang="en-US" altLang="zh-CN" sz="1600" dirty="0" smtClean="0">
                <a:latin typeface="+mn-ea"/>
              </a:rPr>
              <a:t>) </a:t>
            </a:r>
            <a:r>
              <a:rPr lang="en-US" altLang="zh-CN" sz="1600" dirty="0" err="1" smtClean="0">
                <a:latin typeface="+mn-ea"/>
              </a:rPr>
              <a:t>real_y</a:t>
            </a:r>
            <a:r>
              <a:rPr lang="en-US" altLang="zh-CN" sz="1600" dirty="0" smtClean="0">
                <a:latin typeface="+mn-ea"/>
              </a:rPr>
              <a:t>/x; </a:t>
            </a:r>
            <a:r>
              <a:rPr lang="zh-CN" altLang="en-US" sz="1600" dirty="0" smtClean="0">
                <a:latin typeface="+mn-ea"/>
              </a:rPr>
              <a:t>右</a:t>
            </a:r>
            <a:r>
              <a:rPr lang="en-US" altLang="zh-CN" sz="1600" dirty="0" smtClean="0">
                <a:latin typeface="+mn-ea"/>
              </a:rPr>
              <a:t>) </a:t>
            </a:r>
            <a:r>
              <a:rPr lang="en-US" altLang="zh-CN" sz="1600" dirty="0" err="1" smtClean="0">
                <a:latin typeface="+mn-ea"/>
              </a:rPr>
              <a:t>pred_y</a:t>
            </a:r>
            <a:r>
              <a:rPr lang="en-US" altLang="zh-CN" sz="1600" dirty="0" smtClean="0">
                <a:latin typeface="+mn-ea"/>
              </a:rPr>
              <a:t>/x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1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589006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738492" y="2476385"/>
            <a:ext cx="4833809" cy="2453156"/>
            <a:chOff x="591233" y="2880844"/>
            <a:chExt cx="4833809" cy="24531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33" y="2880844"/>
              <a:ext cx="4451821" cy="2453156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>
              <a:off x="4820723" y="3141541"/>
              <a:ext cx="12535" cy="252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4384372" y="2880844"/>
              <a:ext cx="104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Training step</a:t>
              </a:r>
              <a:endParaRPr lang="zh-CN" altLang="en-US" sz="1200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9978" y="5313890"/>
            <a:ext cx="553083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训练过程中，验证集中小分子与小分子库中其它所有小分子相比，是否预测的转录组数据跟真实数据是最像的</a:t>
            </a:r>
            <a:r>
              <a:rPr lang="en-US" altLang="zh-CN" sz="1600" dirty="0" smtClean="0">
                <a:latin typeface="+mn-ea"/>
              </a:rPr>
              <a:t>(rank=1)</a:t>
            </a:r>
            <a:r>
              <a:rPr lang="zh-CN" altLang="en-US" sz="1600" dirty="0" smtClean="0">
                <a:latin typeface="+mn-ea"/>
              </a:rPr>
              <a:t>；</a:t>
            </a:r>
            <a:r>
              <a:rPr lang="zh-CN" altLang="en-US" sz="1600" b="1" dirty="0" smtClean="0">
                <a:latin typeface="+mn-ea"/>
              </a:rPr>
              <a:t>如图所示，随着训练过程的进行，模型富集了</a:t>
            </a:r>
            <a:r>
              <a:rPr lang="en-US" altLang="zh-CN" sz="1600" b="1" dirty="0" smtClean="0">
                <a:latin typeface="+mn-ea"/>
              </a:rPr>
              <a:t>ground-truth</a:t>
            </a:r>
            <a:r>
              <a:rPr lang="zh-CN" altLang="en-US" sz="1600" b="1" dirty="0" smtClean="0">
                <a:latin typeface="+mn-ea"/>
              </a:rPr>
              <a:t>的小分子。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zh-CN" altLang="en-US" sz="1600" dirty="0" smtClean="0">
                <a:latin typeface="+mn-ea"/>
              </a:rPr>
              <a:t>两种训练策略此结果的趋势一致</a:t>
            </a:r>
            <a:r>
              <a:rPr lang="en-US" altLang="zh-CN" sz="1600" dirty="0" smtClean="0">
                <a:latin typeface="+mn-ea"/>
              </a:rPr>
              <a:t>)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29" y="2232006"/>
            <a:ext cx="4181803" cy="29419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69329" y="5313892"/>
            <a:ext cx="480752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+mn-ea"/>
              </a:rPr>
              <a:t>验证集和</a:t>
            </a:r>
            <a:r>
              <a:rPr lang="en-US" altLang="zh-CN" sz="1600" b="1" dirty="0" smtClean="0">
                <a:latin typeface="+mn-ea"/>
              </a:rPr>
              <a:t>novel-cell-type</a:t>
            </a:r>
            <a:r>
              <a:rPr lang="zh-CN" altLang="en-US" sz="1600" b="1" dirty="0" smtClean="0">
                <a:latin typeface="+mn-ea"/>
              </a:rPr>
              <a:t>测试集中小分子的</a:t>
            </a:r>
            <a:r>
              <a:rPr lang="en-US" altLang="zh-CN" sz="1600" b="1" dirty="0" smtClean="0">
                <a:latin typeface="+mn-ea"/>
              </a:rPr>
              <a:t>rank</a:t>
            </a:r>
            <a:r>
              <a:rPr lang="zh-CN" altLang="en-US" sz="1600" b="1" dirty="0" smtClean="0">
                <a:latin typeface="+mn-ea"/>
              </a:rPr>
              <a:t>累积分布图</a:t>
            </a:r>
            <a:r>
              <a:rPr lang="zh-CN" altLang="en-US" sz="1600" dirty="0" smtClean="0">
                <a:latin typeface="+mn-ea"/>
              </a:rPr>
              <a:t>，实验重复三次</a:t>
            </a:r>
            <a:r>
              <a:rPr lang="en-US" altLang="zh-CN" sz="1600" dirty="0" smtClean="0">
                <a:latin typeface="+mn-ea"/>
              </a:rPr>
              <a:t>(r1, r2, r3)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验证</a:t>
            </a:r>
            <a:r>
              <a:rPr lang="zh-CN" altLang="en-US" sz="1600" dirty="0" smtClean="0">
                <a:latin typeface="+mn-ea"/>
              </a:rPr>
              <a:t>集中</a:t>
            </a:r>
            <a:r>
              <a:rPr lang="en-US" altLang="zh-CN" sz="1600" dirty="0" smtClean="0">
                <a:latin typeface="+mn-ea"/>
              </a:rPr>
              <a:t>&gt;60%</a:t>
            </a:r>
            <a:r>
              <a:rPr lang="zh-CN" altLang="en-US" sz="1600" dirty="0" smtClean="0">
                <a:latin typeface="+mn-ea"/>
              </a:rPr>
              <a:t>分子均能排到前面。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目前模型不能稳定泛化到新的细胞类型。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5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589006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256250" y="4011944"/>
            <a:ext cx="3018210" cy="1964246"/>
            <a:chOff x="5016018" y="2484745"/>
            <a:chExt cx="2894287" cy="196424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018" y="2484745"/>
              <a:ext cx="2894287" cy="196424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614167" y="3719543"/>
              <a:ext cx="1298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 smtClean="0"/>
                <a:t>p_val</a:t>
              </a:r>
              <a:r>
                <a:rPr lang="en-US" altLang="zh-CN" sz="1400" dirty="0" smtClean="0"/>
                <a:t>=8e-50</a:t>
              </a:r>
              <a:endParaRPr lang="zh-CN" altLang="en-US" sz="14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56250" y="2087941"/>
            <a:ext cx="3018210" cy="1938301"/>
            <a:chOff x="1706190" y="2510689"/>
            <a:chExt cx="3018210" cy="193830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190" y="2510689"/>
              <a:ext cx="3018210" cy="193830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476421" y="2603133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 smtClean="0"/>
                <a:t>p_val</a:t>
              </a:r>
              <a:r>
                <a:rPr lang="en-US" altLang="zh-CN" sz="1400" dirty="0" smtClean="0"/>
                <a:t>=2e-44</a:t>
              </a:r>
              <a:endParaRPr lang="zh-CN" altLang="en-US" sz="1400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19923" y="5976190"/>
            <a:ext cx="44709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/>
              <a:t>更</a:t>
            </a:r>
            <a:r>
              <a:rPr lang="zh-CN" altLang="en-US" sz="1200" b="1" dirty="0" smtClean="0"/>
              <a:t>多样性的数据会提升预测结果。</a:t>
            </a:r>
            <a:r>
              <a:rPr lang="zh-CN" altLang="en-US" sz="1200" dirty="0" smtClean="0"/>
              <a:t>左）在训练中，小分子见过更多的细胞类型，则对该小分子的预测结果越好；右）在训练中，细胞被更多类型的小分子处理，则对该细胞的预测结果越好；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5947839" y="5359494"/>
            <a:ext cx="53065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/>
              <a:t>预测差的样本集中到原始数据不能被正确分类的区域；目前尚不清楚是数据质量的原因或是样本量太少，或是与小分子的性质有关</a:t>
            </a:r>
            <a:endParaRPr lang="zh-CN" altLang="en-US" sz="16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5254426" y="2976301"/>
            <a:ext cx="3201384" cy="2201476"/>
            <a:chOff x="5254426" y="2976301"/>
            <a:chExt cx="3201384" cy="220147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426" y="2976301"/>
              <a:ext cx="3201384" cy="2201476"/>
            </a:xfrm>
            <a:prstGeom prst="rect">
              <a:avLst/>
            </a:prstGeom>
          </p:spPr>
        </p:pic>
        <p:sp>
          <p:nvSpPr>
            <p:cNvPr id="17" name="椭圆 16"/>
            <p:cNvSpPr/>
            <p:nvPr/>
          </p:nvSpPr>
          <p:spPr>
            <a:xfrm>
              <a:off x="5947839" y="3879273"/>
              <a:ext cx="813179" cy="6669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01095" y="3124878"/>
            <a:ext cx="3175268" cy="2052899"/>
            <a:chOff x="8601095" y="3124878"/>
            <a:chExt cx="3175268" cy="20528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58" r="45035" b="18976"/>
            <a:stretch/>
          </p:blipFill>
          <p:spPr>
            <a:xfrm>
              <a:off x="8601095" y="3124878"/>
              <a:ext cx="3175268" cy="2052899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>
              <a:off x="9408066" y="3865418"/>
              <a:ext cx="813179" cy="6669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4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5890066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68323" y="2092036"/>
            <a:ext cx="10312296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b="1" dirty="0" smtClean="0">
                <a:latin typeface="+mn-ea"/>
              </a:rPr>
              <a:t>总结：</a:t>
            </a:r>
            <a:endParaRPr lang="en-US" altLang="zh-CN" b="1" dirty="0" smtClean="0">
              <a:latin typeface="+mn-ea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zh-CN" altLang="en-US" dirty="0" smtClean="0">
                <a:latin typeface="+mn-ea"/>
              </a:rPr>
              <a:t>模型可以稳定训练，但对训练部分探索不多，可能需要进一步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超参数搜索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pPr marL="342900" indent="-342900">
              <a:lnSpc>
                <a:spcPts val="3200"/>
              </a:lnSpc>
              <a:buFontTx/>
              <a:buAutoNum type="arabicPeriod"/>
            </a:pPr>
            <a:r>
              <a:rPr lang="en-US" altLang="zh-CN" dirty="0" err="1">
                <a:latin typeface="+mn-ea"/>
              </a:rPr>
              <a:t>Zx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 err="1">
                <a:latin typeface="+mn-ea"/>
              </a:rPr>
              <a:t>Zd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先验分布</a:t>
            </a:r>
            <a:r>
              <a:rPr lang="zh-CN" altLang="en-US" dirty="0">
                <a:latin typeface="+mn-ea"/>
              </a:rPr>
              <a:t>目前设置为高斯分布，可以结合我们的生物学假设尝试其它更符合假设的分布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zh-CN" altLang="en-US" dirty="0" smtClean="0">
                <a:latin typeface="+mn-ea"/>
              </a:rPr>
              <a:t>模型对验证集中小分子对转录组的干扰有一定的预测能力，但是只能得到大的</a:t>
            </a:r>
            <a:r>
              <a:rPr lang="en-US" altLang="zh-CN" dirty="0" smtClean="0">
                <a:latin typeface="+mn-ea"/>
              </a:rPr>
              <a:t>pattern</a:t>
            </a:r>
            <a:r>
              <a:rPr lang="zh-CN" altLang="en-US" dirty="0" smtClean="0">
                <a:latin typeface="+mn-ea"/>
              </a:rPr>
              <a:t>，细节的预测还不是很好，这可能与</a:t>
            </a:r>
            <a:r>
              <a:rPr lang="en-US" altLang="zh-CN" dirty="0" smtClean="0">
                <a:latin typeface="+mn-ea"/>
              </a:rPr>
              <a:t>VAE</a:t>
            </a:r>
            <a:r>
              <a:rPr lang="zh-CN" altLang="en-US" dirty="0" smtClean="0">
                <a:latin typeface="+mn-ea"/>
              </a:rPr>
              <a:t>的特点有关，进一步的可以尝试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改进的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VAE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lang="zh-CN" altLang="en-US" dirty="0" smtClean="0">
                <a:latin typeface="+mn-ea"/>
              </a:rPr>
              <a:t>（比如</a:t>
            </a:r>
            <a:r>
              <a:rPr lang="en-US" altLang="zh-CN" dirty="0" smtClean="0">
                <a:latin typeface="+mn-ea"/>
              </a:rPr>
              <a:t>VAE-GAN</a:t>
            </a:r>
            <a:r>
              <a:rPr lang="zh-CN" altLang="en-US" dirty="0" smtClean="0">
                <a:latin typeface="+mn-ea"/>
              </a:rPr>
              <a:t>或推荐的其它设置）；</a:t>
            </a:r>
            <a:endParaRPr lang="en-US" altLang="zh-CN" dirty="0" smtClean="0">
              <a:latin typeface="+mn-ea"/>
            </a:endParaRPr>
          </a:p>
          <a:p>
            <a:pPr marL="342900" lvl="0" indent="-342900">
              <a:lnSpc>
                <a:spcPts val="3200"/>
              </a:lnSpc>
              <a:buFontTx/>
              <a:buAutoNum type="arabicPeriod"/>
            </a:pPr>
            <a:r>
              <a:rPr lang="zh-CN" altLang="en-US" dirty="0" smtClean="0">
                <a:latin typeface="+mn-ea"/>
              </a:rPr>
              <a:t>当前尝试了两种训练方式，两种方式得到的结果类似（即都具备预测能力），第二种方式的设置更方便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引入其它转录组数据</a:t>
            </a:r>
            <a:r>
              <a:rPr lang="zh-CN" altLang="en-US" dirty="0" smtClean="0">
                <a:latin typeface="+mn-ea"/>
              </a:rPr>
              <a:t>（</a:t>
            </a:r>
            <a:r>
              <a:rPr lang="zh-CN" altLang="en-US" dirty="0" smtClean="0"/>
              <a:t>提供</a:t>
            </a:r>
            <a:r>
              <a:rPr lang="zh-CN" altLang="en-US" dirty="0"/>
              <a:t>转录调控</a:t>
            </a:r>
            <a:r>
              <a:rPr lang="zh-CN" altLang="en-US" dirty="0" smtClean="0"/>
              <a:t>知识）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zh-CN" altLang="en-US" dirty="0" smtClean="0">
                <a:latin typeface="+mn-ea"/>
              </a:rPr>
              <a:t>在验证部分，目前只从整体上看模型的效果，进一步的，可以结合已知机制的小分子，以及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分析隐变量空间</a:t>
            </a:r>
            <a:r>
              <a:rPr lang="zh-CN" altLang="en-US" dirty="0" smtClean="0">
                <a:latin typeface="+mn-ea"/>
              </a:rPr>
              <a:t>学习到的状态。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2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8050947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当前结果 </a:t>
            </a:r>
            <a:r>
              <a:rPr lang="en-US" altLang="zh-CN" sz="3200" b="1" dirty="0"/>
              <a:t>- </a:t>
            </a:r>
            <a:r>
              <a:rPr lang="zh-CN" altLang="en-US" sz="3200" b="1" dirty="0" smtClean="0"/>
              <a:t>验证</a:t>
            </a:r>
            <a:r>
              <a:rPr lang="zh-CN" altLang="en-US" sz="3200" b="1" dirty="0"/>
              <a:t>框架可行性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57968969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图示 3"/>
              <p:cNvGraphicFramePr/>
              <p:nvPr>
                <p:extLst>
                  <p:ext uri="{D42A27DB-BD31-4B8C-83A1-F6EECF244321}">
                    <p14:modId xmlns:p14="http://schemas.microsoft.com/office/powerpoint/2010/main" val="3181827886"/>
                  </p:ext>
                </p:extLst>
              </p:nvPr>
            </p:nvGraphicFramePr>
            <p:xfrm>
              <a:off x="3155397" y="2219149"/>
              <a:ext cx="7086658" cy="4223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4" name="图示 3"/>
              <p:cNvGraphicFramePr/>
              <p:nvPr>
                <p:extLst>
                  <p:ext uri="{D42A27DB-BD31-4B8C-83A1-F6EECF244321}">
                    <p14:modId xmlns:p14="http://schemas.microsoft.com/office/powerpoint/2010/main" val="3181827886"/>
                  </p:ext>
                </p:extLst>
              </p:nvPr>
            </p:nvGraphicFramePr>
            <p:xfrm>
              <a:off x="3155397" y="2219149"/>
              <a:ext cx="7086658" cy="4223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cxnSp>
        <p:nvCxnSpPr>
          <p:cNvPr id="7" name="直接箭头连接符 6"/>
          <p:cNvCxnSpPr/>
          <p:nvPr/>
        </p:nvCxnSpPr>
        <p:spPr>
          <a:xfrm>
            <a:off x="2385563" y="4074895"/>
            <a:ext cx="0" cy="433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84447" y="6075565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Latent space</a:t>
            </a:r>
            <a:endParaRPr lang="zh-CN" altLang="en-US" sz="1600" dirty="0"/>
          </a:p>
        </p:txBody>
      </p:sp>
      <p:sp>
        <p:nvSpPr>
          <p:cNvPr id="10" name="任意多边形 9"/>
          <p:cNvSpPr/>
          <p:nvPr/>
        </p:nvSpPr>
        <p:spPr>
          <a:xfrm>
            <a:off x="2088755" y="4979659"/>
            <a:ext cx="680521" cy="753587"/>
          </a:xfrm>
          <a:custGeom>
            <a:avLst/>
            <a:gdLst>
              <a:gd name="connsiteX0" fmla="*/ 348868 w 857072"/>
              <a:gd name="connsiteY0" fmla="*/ 436406 h 861596"/>
              <a:gd name="connsiteX1" fmla="*/ 435953 w 857072"/>
              <a:gd name="connsiteY1" fmla="*/ 978 h 861596"/>
              <a:gd name="connsiteX2" fmla="*/ 624639 w 857072"/>
              <a:gd name="connsiteY2" fmla="*/ 320292 h 861596"/>
              <a:gd name="connsiteX3" fmla="*/ 856868 w 857072"/>
              <a:gd name="connsiteY3" fmla="*/ 392864 h 861596"/>
              <a:gd name="connsiteX4" fmla="*/ 668182 w 857072"/>
              <a:gd name="connsiteY4" fmla="*/ 581549 h 861596"/>
              <a:gd name="connsiteX5" fmla="*/ 813325 w 857072"/>
              <a:gd name="connsiteY5" fmla="*/ 857321 h 861596"/>
              <a:gd name="connsiteX6" fmla="*/ 406925 w 857072"/>
              <a:gd name="connsiteY6" fmla="*/ 755721 h 861596"/>
              <a:gd name="connsiteX7" fmla="*/ 525 w 857072"/>
              <a:gd name="connsiteY7" fmla="*/ 842806 h 861596"/>
              <a:gd name="connsiteX8" fmla="*/ 348868 w 857072"/>
              <a:gd name="connsiteY8" fmla="*/ 436406 h 86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072" h="861596">
                <a:moveTo>
                  <a:pt x="348868" y="436406"/>
                </a:moveTo>
                <a:cubicBezTo>
                  <a:pt x="421439" y="296101"/>
                  <a:pt x="389991" y="20330"/>
                  <a:pt x="435953" y="978"/>
                </a:cubicBezTo>
                <a:cubicBezTo>
                  <a:pt x="481915" y="-18374"/>
                  <a:pt x="554487" y="254978"/>
                  <a:pt x="624639" y="320292"/>
                </a:cubicBezTo>
                <a:cubicBezTo>
                  <a:pt x="694792" y="385606"/>
                  <a:pt x="849611" y="349321"/>
                  <a:pt x="856868" y="392864"/>
                </a:cubicBezTo>
                <a:cubicBezTo>
                  <a:pt x="864125" y="436407"/>
                  <a:pt x="675439" y="504140"/>
                  <a:pt x="668182" y="581549"/>
                </a:cubicBezTo>
                <a:cubicBezTo>
                  <a:pt x="660925" y="658958"/>
                  <a:pt x="856868" y="828292"/>
                  <a:pt x="813325" y="857321"/>
                </a:cubicBezTo>
                <a:cubicBezTo>
                  <a:pt x="769782" y="886350"/>
                  <a:pt x="542392" y="758140"/>
                  <a:pt x="406925" y="755721"/>
                </a:cubicBezTo>
                <a:cubicBezTo>
                  <a:pt x="271458" y="753302"/>
                  <a:pt x="15039" y="896025"/>
                  <a:pt x="525" y="842806"/>
                </a:cubicBezTo>
                <a:cubicBezTo>
                  <a:pt x="-13989" y="789587"/>
                  <a:pt x="276297" y="576711"/>
                  <a:pt x="348868" y="43640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999525" y="5434120"/>
            <a:ext cx="429490" cy="37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429015" y="4777397"/>
            <a:ext cx="0" cy="65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429015" y="5434120"/>
            <a:ext cx="492746" cy="37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701257" y="5644493"/>
                <a:ext cx="361881" cy="323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257" y="5644493"/>
                <a:ext cx="361881" cy="323033"/>
              </a:xfrm>
              <a:prstGeom prst="rect">
                <a:avLst/>
              </a:prstGeom>
              <a:blipFill>
                <a:blip r:embed="rId21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880014" y="5724290"/>
                <a:ext cx="366106" cy="323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14" y="5724290"/>
                <a:ext cx="366106" cy="323033"/>
              </a:xfrm>
              <a:prstGeom prst="rect">
                <a:avLst/>
              </a:prstGeom>
              <a:blipFill>
                <a:blip r:embed="rId22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403170" y="4536082"/>
                <a:ext cx="366106" cy="323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4536082"/>
                <a:ext cx="366106" cy="323033"/>
              </a:xfrm>
              <a:prstGeom prst="rect">
                <a:avLst/>
              </a:prstGeom>
              <a:blipFill>
                <a:blip r:embed="rId23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441241" y="2389216"/>
            <a:ext cx="2380103" cy="1828331"/>
            <a:chOff x="6160111" y="2178595"/>
            <a:chExt cx="2380103" cy="182833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070" y="2193386"/>
              <a:ext cx="2374144" cy="181354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6160111" y="2178595"/>
              <a:ext cx="1059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</a:rPr>
                <a:t>All cell types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738033" y="3310777"/>
            <a:ext cx="1057466" cy="9067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701257" y="3342736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L1000 subset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216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问题阐述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模型设计思路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验证框架可行性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/>
              <a:t>模型</a:t>
            </a:r>
            <a:r>
              <a:rPr lang="zh-CN" altLang="en-US" b="1" dirty="0" smtClean="0"/>
              <a:t>泛化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模型可解释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展望</a:t>
            </a:r>
            <a:r>
              <a:rPr lang="en-US" altLang="zh-CN" b="1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愿景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767181" y="2253426"/>
            <a:ext cx="6040127" cy="3641434"/>
            <a:chOff x="2023218" y="1470893"/>
            <a:chExt cx="7222836" cy="4684761"/>
          </a:xfrm>
        </p:grpSpPr>
        <p:sp>
          <p:nvSpPr>
            <p:cNvPr id="9" name="文本框 8"/>
            <p:cNvSpPr txBox="1"/>
            <p:nvPr/>
          </p:nvSpPr>
          <p:spPr>
            <a:xfrm>
              <a:off x="4796105" y="2952074"/>
              <a:ext cx="1677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</a:rPr>
                <a:t>Data</a:t>
              </a:r>
            </a:p>
            <a:p>
              <a:r>
                <a:rPr lang="en-US" altLang="zh-CN" sz="3200" dirty="0">
                  <a:solidFill>
                    <a:schemeClr val="bg1"/>
                  </a:solidFill>
                </a:rPr>
                <a:t>P</a:t>
              </a:r>
              <a:r>
                <a:rPr lang="en-US" altLang="zh-CN" sz="3200" dirty="0" smtClean="0">
                  <a:solidFill>
                    <a:schemeClr val="bg1"/>
                  </a:solidFill>
                </a:rPr>
                <a:t>latform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34156" y="3955626"/>
              <a:ext cx="1473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Tool development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023218" y="1470893"/>
              <a:ext cx="7222836" cy="4684761"/>
              <a:chOff x="2419927" y="1363746"/>
              <a:chExt cx="7222836" cy="4684761"/>
            </a:xfrm>
          </p:grpSpPr>
          <p:graphicFrame>
            <p:nvGraphicFramePr>
              <p:cNvPr id="16" name="图表 15"/>
              <p:cNvGraphicFramePr/>
              <p:nvPr>
                <p:extLst>
                  <p:ext uri="{D42A27DB-BD31-4B8C-83A1-F6EECF244321}">
                    <p14:modId xmlns:p14="http://schemas.microsoft.com/office/powerpoint/2010/main" val="2334321406"/>
                  </p:ext>
                </p:extLst>
              </p:nvPr>
            </p:nvGraphicFramePr>
            <p:xfrm>
              <a:off x="2419927" y="1363746"/>
              <a:ext cx="7222836" cy="468476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7" name="文本框 16"/>
              <p:cNvSpPr txBox="1"/>
              <p:nvPr/>
            </p:nvSpPr>
            <p:spPr>
              <a:xfrm>
                <a:off x="2826613" y="2844927"/>
                <a:ext cx="1535834" cy="67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Model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605426" y="4026046"/>
              <a:ext cx="1184790" cy="67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Tool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80195" y="3473540"/>
              <a:ext cx="1191546" cy="67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Data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54114" y="2251985"/>
              <a:ext cx="1561732" cy="1504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</a:rPr>
                <a:t>L1000 data</a:t>
              </a: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~ 70 cell types;</a:t>
              </a: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~ most (80%) are cancer cell lines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354114" y="4026046"/>
              <a:ext cx="1561732" cy="12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Chemical transcriptomic at single cell resolution</a:t>
              </a:r>
              <a:r>
                <a:rPr lang="en-US" altLang="zh-CN" sz="1400" baseline="30000" dirty="0" smtClean="0">
                  <a:solidFill>
                    <a:schemeClr val="bg1"/>
                  </a:solidFill>
                  <a:latin typeface="+mn-ea"/>
                </a:rPr>
                <a:t>1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08405" y="1909549"/>
            <a:ext cx="4722077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预期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建议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：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latin typeface="+mn-ea"/>
              </a:rPr>
              <a:t>工具</a:t>
            </a:r>
            <a:r>
              <a:rPr lang="zh-CN" altLang="en-US" sz="1600" b="1" dirty="0">
                <a:latin typeface="+mn-ea"/>
              </a:rPr>
              <a:t>初步可用并</a:t>
            </a:r>
            <a:r>
              <a:rPr lang="zh-CN" altLang="en-US" sz="1600" b="1" dirty="0" smtClean="0">
                <a:latin typeface="+mn-ea"/>
              </a:rPr>
              <a:t>开放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zh-CN" sz="1600" dirty="0" smtClean="0">
                <a:latin typeface="+mn-ea"/>
              </a:rPr>
              <a:t>Leader </a:t>
            </a:r>
            <a:r>
              <a:rPr lang="en-US" altLang="zh-CN" sz="1600" dirty="0">
                <a:latin typeface="+mn-ea"/>
              </a:rPr>
              <a:t>who in charge of model </a:t>
            </a:r>
            <a:r>
              <a:rPr lang="en-US" altLang="zh-CN" sz="1600" dirty="0" smtClean="0">
                <a:latin typeface="+mn-ea"/>
              </a:rPr>
              <a:t>development (prediction and generalization ability)  </a:t>
            </a: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zh-CN" sz="1600" dirty="0" smtClean="0">
                <a:latin typeface="+mn-ea"/>
              </a:rPr>
              <a:t>Leader </a:t>
            </a:r>
            <a:r>
              <a:rPr lang="en-US" altLang="zh-CN" sz="1600" dirty="0">
                <a:latin typeface="+mn-ea"/>
              </a:rPr>
              <a:t>who in charge of </a:t>
            </a:r>
            <a:r>
              <a:rPr lang="en-US" altLang="zh-CN" sz="1600" dirty="0" smtClean="0">
                <a:latin typeface="+mn-ea"/>
              </a:rPr>
              <a:t>developing GUI </a:t>
            </a:r>
            <a:r>
              <a:rPr lang="en-US" altLang="zh-CN" sz="1600" dirty="0">
                <a:latin typeface="+mn-ea"/>
              </a:rPr>
              <a:t>tool 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zh-CN" altLang="en-US" sz="1600" dirty="0" smtClean="0">
                <a:latin typeface="+mn-ea"/>
              </a:rPr>
              <a:t>因为应用主要是面向生物背景的人</a:t>
            </a:r>
            <a:r>
              <a:rPr lang="en-US" altLang="zh-CN" sz="1600" dirty="0" smtClean="0">
                <a:latin typeface="+mn-ea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zh-CN" altLang="en-US" sz="1600" b="1" dirty="0" smtClean="0">
                <a:latin typeface="+mn-ea"/>
              </a:rPr>
              <a:t>工具优化</a:t>
            </a:r>
            <a:endParaRPr lang="en-US" altLang="zh-CN" sz="1600" b="1" dirty="0">
              <a:latin typeface="+mn-ea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en-US" altLang="zh-CN" sz="1600" dirty="0" smtClean="0">
                <a:latin typeface="+mn-ea"/>
              </a:rPr>
              <a:t>Leader </a:t>
            </a:r>
            <a:r>
              <a:rPr lang="en-US" altLang="zh-CN" sz="1600" dirty="0">
                <a:latin typeface="+mn-ea"/>
              </a:rPr>
              <a:t>who make the frame explainable 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 b="1" dirty="0" smtClean="0">
                <a:latin typeface="+mn-ea"/>
              </a:rPr>
              <a:t>算法把关</a:t>
            </a:r>
            <a:r>
              <a:rPr lang="en-US" altLang="zh-CN" sz="1600" b="1" dirty="0" smtClean="0">
                <a:latin typeface="+mn-ea"/>
              </a:rPr>
              <a:t>: </a:t>
            </a:r>
            <a:r>
              <a:rPr lang="zh-CN" altLang="en-US" sz="1600" b="1" dirty="0" smtClean="0">
                <a:latin typeface="+mn-ea"/>
              </a:rPr>
              <a:t>崇轩</a:t>
            </a:r>
            <a:endParaRPr lang="en-US" altLang="zh-CN" sz="1600" b="1" dirty="0" smtClean="0">
              <a:latin typeface="+mn-ea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 b="1" dirty="0" smtClean="0">
                <a:latin typeface="+mn-ea"/>
              </a:rPr>
              <a:t>总</a:t>
            </a:r>
            <a:r>
              <a:rPr lang="en-US" altLang="zh-CN" sz="1600" b="1" dirty="0" smtClean="0">
                <a:latin typeface="+mn-ea"/>
              </a:rPr>
              <a:t>leader: </a:t>
            </a:r>
            <a:r>
              <a:rPr lang="zh-CN" altLang="en-US" sz="1600" b="1" dirty="0" smtClean="0">
                <a:latin typeface="+mn-ea"/>
              </a:rPr>
              <a:t>丁老师</a:t>
            </a:r>
            <a:endParaRPr lang="en-US" altLang="zh-CN" sz="1600" b="1" dirty="0">
              <a:latin typeface="+mn-ea"/>
            </a:endParaRPr>
          </a:p>
          <a:p>
            <a:pPr>
              <a:lnSpc>
                <a:spcPts val="22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方式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+mn-ea"/>
              </a:rPr>
              <a:t>People who are interested in the project,  forming a </a:t>
            </a:r>
            <a:r>
              <a:rPr lang="en-US" altLang="zh-CN" sz="1600" dirty="0" smtClean="0">
                <a:latin typeface="+mn-ea"/>
              </a:rPr>
              <a:t>smaller team </a:t>
            </a:r>
            <a:r>
              <a:rPr lang="en-US" altLang="zh-CN" sz="1600" dirty="0">
                <a:latin typeface="+mn-ea"/>
              </a:rPr>
              <a:t>and further having more detailed discussion.</a:t>
            </a:r>
          </a:p>
          <a:p>
            <a:pPr>
              <a:lnSpc>
                <a:spcPts val="22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项目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预期持续时间</a:t>
            </a:r>
            <a:r>
              <a:rPr lang="en-US" altLang="zh-CN" b="1" dirty="0">
                <a:latin typeface="+mn-ea"/>
              </a:rPr>
              <a:t>: </a:t>
            </a:r>
            <a:endParaRPr lang="en-US" altLang="zh-CN" b="1" dirty="0" smtClean="0">
              <a:latin typeface="+mn-ea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+mn-ea"/>
              </a:rPr>
              <a:t>&lt;</a:t>
            </a:r>
            <a:r>
              <a:rPr lang="en-US" altLang="zh-CN" sz="1600" dirty="0">
                <a:latin typeface="+mn-ea"/>
              </a:rPr>
              <a:t>1 year</a:t>
            </a:r>
            <a:r>
              <a:rPr lang="en-US" altLang="zh-CN" sz="1600" dirty="0" smtClean="0">
                <a:latin typeface="+mn-ea"/>
              </a:rPr>
              <a:t>;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Our aim of the project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1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62919033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226215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模型泛化</a:t>
            </a:r>
            <a:endParaRPr lang="en-US" altLang="zh-CN" sz="3200" b="1" dirty="0" smtClean="0"/>
          </a:p>
          <a:p>
            <a:r>
              <a:rPr lang="zh-CN" altLang="en-US" b="1" dirty="0">
                <a:solidFill>
                  <a:srgbClr val="FF0000"/>
                </a:solidFill>
              </a:rPr>
              <a:t>应用到新的细胞</a:t>
            </a:r>
            <a:r>
              <a:rPr lang="zh-CN" altLang="en-US" b="1" dirty="0" smtClean="0">
                <a:solidFill>
                  <a:srgbClr val="FF0000"/>
                </a:solidFill>
              </a:rPr>
              <a:t>类型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97432" y="2194360"/>
            <a:ext cx="2390584" cy="2020900"/>
            <a:chOff x="1978794" y="2880844"/>
            <a:chExt cx="2390584" cy="2020900"/>
          </a:xfrm>
        </p:grpSpPr>
        <p:grpSp>
          <p:nvGrpSpPr>
            <p:cNvPr id="13" name="组合 12"/>
            <p:cNvGrpSpPr/>
            <p:nvPr/>
          </p:nvGrpSpPr>
          <p:grpSpPr>
            <a:xfrm>
              <a:off x="2169969" y="2880844"/>
              <a:ext cx="2199409" cy="2020900"/>
              <a:chOff x="7215484" y="2996838"/>
              <a:chExt cx="2199409" cy="2020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6" name="文本框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5484" y="3822748"/>
                    <a:ext cx="46717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7" name="文本框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8865" y="3822748"/>
                    <a:ext cx="47602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8" name="文本框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5867" y="3809988"/>
                    <a:ext cx="458715" cy="39485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9" name="文本框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103" y="4648406"/>
                    <a:ext cx="43794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0" name="文本框 1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9999" y="4648406"/>
                    <a:ext cx="445955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1" name="文本框 1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7489" y="4648406"/>
                    <a:ext cx="45878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箭头连接符 25"/>
              <p:cNvCxnSpPr>
                <a:stCxn id="19" idx="2"/>
                <a:endCxn id="22" idx="0"/>
              </p:cNvCxnSpPr>
              <p:nvPr/>
            </p:nvCxnSpPr>
            <p:spPr>
              <a:xfrm flipH="1">
                <a:off x="7449073" y="4192080"/>
                <a:ext cx="1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1" idx="2"/>
                <a:endCxn id="23" idx="0"/>
              </p:cNvCxnSpPr>
              <p:nvPr/>
            </p:nvCxnSpPr>
            <p:spPr>
              <a:xfrm flipH="1">
                <a:off x="8312977" y="4204840"/>
                <a:ext cx="2248" cy="4435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20" idx="2"/>
                <a:endCxn id="24" idx="0"/>
              </p:cNvCxnSpPr>
              <p:nvPr/>
            </p:nvCxnSpPr>
            <p:spPr>
              <a:xfrm>
                <a:off x="9176879" y="4192080"/>
                <a:ext cx="0" cy="4563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19" idx="3"/>
                <a:endCxn id="21" idx="1"/>
              </p:cNvCxnSpPr>
              <p:nvPr/>
            </p:nvCxnSpPr>
            <p:spPr>
              <a:xfrm>
                <a:off x="7682663" y="4007414"/>
                <a:ext cx="4032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0" idx="1"/>
                <a:endCxn id="21" idx="3"/>
              </p:cNvCxnSpPr>
              <p:nvPr/>
            </p:nvCxnSpPr>
            <p:spPr>
              <a:xfrm flipH="1">
                <a:off x="8544582" y="4007414"/>
                <a:ext cx="3942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7" name="文本框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7145" y="3000307"/>
                    <a:ext cx="399468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接箭头连接符 31"/>
              <p:cNvCxnSpPr>
                <a:stCxn id="31" idx="2"/>
                <a:endCxn id="20" idx="0"/>
              </p:cNvCxnSpPr>
              <p:nvPr/>
            </p:nvCxnSpPr>
            <p:spPr>
              <a:xfrm>
                <a:off x="9176879" y="3369639"/>
                <a:ext cx="0" cy="453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9" name="文本框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758" y="2996838"/>
                    <a:ext cx="378629" cy="36933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/>
              <p:cNvCxnSpPr>
                <a:stCxn id="33" idx="2"/>
                <a:endCxn id="19" idx="0"/>
              </p:cNvCxnSpPr>
              <p:nvPr/>
            </p:nvCxnSpPr>
            <p:spPr>
              <a:xfrm>
                <a:off x="7449073" y="3366170"/>
                <a:ext cx="1" cy="456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3304189"/>
                  <a:ext cx="47089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794" y="4109319"/>
                  <a:ext cx="47622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3304189"/>
                  <a:ext cx="506292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208" y="4107788"/>
                  <a:ext cx="511614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889649" y="4147859"/>
                  <a:ext cx="4762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649" y="4147859"/>
                  <a:ext cx="476220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591234" y="4674534"/>
                <a:ext cx="4202981" cy="8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b="1" dirty="0" smtClean="0"/>
                  <a:t>两步迭代训练</a:t>
                </a:r>
                <a:r>
                  <a:rPr lang="en-US" altLang="zh-CN" sz="1400" b="1" dirty="0" smtClean="0"/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 smtClean="0"/>
                  <a:t>Step1. </a:t>
                </a:r>
                <a:r>
                  <a:rPr lang="zh-CN" altLang="en-US" sz="1400" dirty="0" smtClean="0"/>
                  <a:t>根据</a:t>
                </a:r>
                <a:r>
                  <a:rPr lang="en-US" altLang="zh-CN" sz="1400" dirty="0" smtClean="0"/>
                  <a:t>X</a:t>
                </a:r>
                <a:r>
                  <a:rPr lang="zh-CN" altLang="en-US" sz="1400" dirty="0" smtClean="0"/>
                  <a:t>和</a:t>
                </a:r>
                <a:r>
                  <a:rPr lang="en-US" altLang="zh-CN" sz="1400" dirty="0" smtClean="0"/>
                  <a:t>Y</a:t>
                </a:r>
                <a:r>
                  <a:rPr lang="zh-CN" altLang="en-US" sz="1400" dirty="0" smtClean="0"/>
                  <a:t>的重构误差，</a:t>
                </a:r>
                <a:r>
                  <a:rPr lang="zh-CN" altLang="en-US" sz="1400" dirty="0"/>
                  <a:t>和</a:t>
                </a:r>
                <a:r>
                  <a:rPr lang="en-US" altLang="zh-CN" sz="1400" dirty="0" err="1" smtClean="0"/>
                  <a:t>Xnet</a:t>
                </a:r>
                <a:r>
                  <a:rPr lang="en-US" altLang="zh-CN" sz="1400" dirty="0" smtClean="0"/>
                  <a:t> kl</a:t>
                </a:r>
                <a:r>
                  <a:rPr lang="zh-CN" altLang="en-US" sz="1400" dirty="0" smtClean="0"/>
                  <a:t>项，更新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400" dirty="0" smtClean="0"/>
                  <a:t>;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 smtClean="0"/>
                  <a:t>step2. </a:t>
                </a:r>
                <a:r>
                  <a:rPr lang="zh-CN" altLang="en-US" sz="1400" dirty="0" smtClean="0"/>
                  <a:t>根据</a:t>
                </a:r>
                <a:r>
                  <a:rPr lang="en-US" altLang="zh-CN" sz="1400" dirty="0" smtClean="0"/>
                  <a:t>D</a:t>
                </a:r>
                <a:r>
                  <a:rPr lang="zh-CN" altLang="en-US" sz="1400" dirty="0" smtClean="0"/>
                  <a:t>和</a:t>
                </a:r>
                <a:r>
                  <a:rPr lang="en-US" altLang="zh-CN" sz="1400" dirty="0"/>
                  <a:t>Y</a:t>
                </a:r>
                <a:r>
                  <a:rPr lang="zh-CN" altLang="en-US" sz="1400" dirty="0"/>
                  <a:t>的重构误差</a:t>
                </a:r>
                <a:r>
                  <a:rPr lang="zh-CN" altLang="en-US" sz="1400" dirty="0" smtClean="0"/>
                  <a:t>，和</a:t>
                </a:r>
                <a:r>
                  <a:rPr lang="en-US" altLang="zh-CN" sz="1400" dirty="0" err="1"/>
                  <a:t>D</a:t>
                </a:r>
                <a:r>
                  <a:rPr lang="en-US" altLang="zh-CN" sz="1400" dirty="0" err="1" smtClean="0"/>
                  <a:t>net</a:t>
                </a:r>
                <a:r>
                  <a:rPr lang="en-US" altLang="zh-CN" sz="1400" dirty="0" smtClean="0"/>
                  <a:t> </a:t>
                </a:r>
                <a:r>
                  <a:rPr lang="en-US" altLang="zh-CN" sz="1400" dirty="0"/>
                  <a:t>kl</a:t>
                </a:r>
                <a:r>
                  <a:rPr lang="zh-CN" altLang="en-US" sz="1400" dirty="0"/>
                  <a:t>项，</a:t>
                </a:r>
                <a:r>
                  <a:rPr lang="zh-CN" altLang="en-US" sz="1400" dirty="0" smtClean="0"/>
                  <a:t>更新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5B9BD5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1400" dirty="0" smtClean="0"/>
                  <a:t>;</a:t>
                </a:r>
                <a:endParaRPr lang="en-US" altLang="zh-CN" sz="1600" b="1" dirty="0" smtClean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34" y="4674534"/>
                <a:ext cx="4202981" cy="867930"/>
              </a:xfrm>
              <a:prstGeom prst="rect">
                <a:avLst/>
              </a:prstGeom>
              <a:blipFill>
                <a:blip r:embed="rId33"/>
                <a:stretch>
                  <a:fillRect l="-435" b="-4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985794" y="4982925"/>
            <a:ext cx="6279033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 dirty="0" smtClean="0"/>
              <a:t>借助更多类型的转录组数据学习</a:t>
            </a:r>
            <a:r>
              <a:rPr lang="en-US" altLang="zh-CN" sz="1400" dirty="0" smtClean="0"/>
              <a:t>latent</a:t>
            </a:r>
            <a:r>
              <a:rPr lang="zh-CN" altLang="en-US" sz="1400" dirty="0" smtClean="0"/>
              <a:t>空间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由于映射到同一个</a:t>
            </a:r>
            <a:r>
              <a:rPr lang="en-US" altLang="zh-CN" sz="1400" dirty="0" smtClean="0"/>
              <a:t>latent</a:t>
            </a:r>
            <a:r>
              <a:rPr lang="zh-CN" altLang="en-US" sz="1400" dirty="0" smtClean="0"/>
              <a:t>空间，小分子的作用是否可以迁移到新的细胞类型</a:t>
            </a:r>
            <a:r>
              <a:rPr lang="en-US" altLang="zh-CN" sz="1400" dirty="0" smtClean="0"/>
              <a:t>?</a:t>
            </a:r>
          </a:p>
          <a:p>
            <a:r>
              <a:rPr lang="en-US" altLang="zh-CN" sz="1400" b="1" dirty="0" smtClean="0"/>
              <a:t>Challenge:</a:t>
            </a:r>
          </a:p>
          <a:p>
            <a:r>
              <a:rPr lang="en-US" altLang="zh-CN" sz="1400" dirty="0" smtClean="0"/>
              <a:t>Integrate data from different batch</a:t>
            </a:r>
            <a:r>
              <a:rPr lang="en-US" altLang="zh-CN" sz="1400" baseline="30000" dirty="0" smtClean="0"/>
              <a:t>1</a:t>
            </a:r>
            <a:r>
              <a:rPr lang="en-US" altLang="zh-CN" sz="1400" dirty="0" smtClean="0"/>
              <a:t>/incorporate batch factor into the model</a:t>
            </a:r>
            <a:r>
              <a:rPr lang="en-US" altLang="zh-CN" sz="1400" baseline="30000" dirty="0" smtClean="0"/>
              <a:t>2</a:t>
            </a:r>
            <a:endParaRPr lang="zh-CN" altLang="en-US" sz="1400" baseline="300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5916848" y="1712796"/>
            <a:ext cx="3859187" cy="2944047"/>
            <a:chOff x="5977757" y="2113649"/>
            <a:chExt cx="3859187" cy="2944047"/>
          </a:xfrm>
        </p:grpSpPr>
        <p:grpSp>
          <p:nvGrpSpPr>
            <p:cNvPr id="2" name="组合 1"/>
            <p:cNvGrpSpPr/>
            <p:nvPr/>
          </p:nvGrpSpPr>
          <p:grpSpPr>
            <a:xfrm>
              <a:off x="6378040" y="3834534"/>
              <a:ext cx="1248496" cy="1165523"/>
              <a:chOff x="6848463" y="4252584"/>
              <a:chExt cx="1544863" cy="1511241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7235961" y="4696161"/>
                <a:ext cx="680521" cy="753587"/>
              </a:xfrm>
              <a:custGeom>
                <a:avLst/>
                <a:gdLst>
                  <a:gd name="connsiteX0" fmla="*/ 348868 w 857072"/>
                  <a:gd name="connsiteY0" fmla="*/ 436406 h 861596"/>
                  <a:gd name="connsiteX1" fmla="*/ 435953 w 857072"/>
                  <a:gd name="connsiteY1" fmla="*/ 978 h 861596"/>
                  <a:gd name="connsiteX2" fmla="*/ 624639 w 857072"/>
                  <a:gd name="connsiteY2" fmla="*/ 320292 h 861596"/>
                  <a:gd name="connsiteX3" fmla="*/ 856868 w 857072"/>
                  <a:gd name="connsiteY3" fmla="*/ 392864 h 861596"/>
                  <a:gd name="connsiteX4" fmla="*/ 668182 w 857072"/>
                  <a:gd name="connsiteY4" fmla="*/ 581549 h 861596"/>
                  <a:gd name="connsiteX5" fmla="*/ 813325 w 857072"/>
                  <a:gd name="connsiteY5" fmla="*/ 857321 h 861596"/>
                  <a:gd name="connsiteX6" fmla="*/ 406925 w 857072"/>
                  <a:gd name="connsiteY6" fmla="*/ 755721 h 861596"/>
                  <a:gd name="connsiteX7" fmla="*/ 525 w 857072"/>
                  <a:gd name="connsiteY7" fmla="*/ 842806 h 861596"/>
                  <a:gd name="connsiteX8" fmla="*/ 348868 w 857072"/>
                  <a:gd name="connsiteY8" fmla="*/ 436406 h 86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072" h="861596">
                    <a:moveTo>
                      <a:pt x="348868" y="436406"/>
                    </a:moveTo>
                    <a:cubicBezTo>
                      <a:pt x="421439" y="296101"/>
                      <a:pt x="389991" y="20330"/>
                      <a:pt x="435953" y="978"/>
                    </a:cubicBezTo>
                    <a:cubicBezTo>
                      <a:pt x="481915" y="-18374"/>
                      <a:pt x="554487" y="254978"/>
                      <a:pt x="624639" y="320292"/>
                    </a:cubicBezTo>
                    <a:cubicBezTo>
                      <a:pt x="694792" y="385606"/>
                      <a:pt x="849611" y="349321"/>
                      <a:pt x="856868" y="392864"/>
                    </a:cubicBezTo>
                    <a:cubicBezTo>
                      <a:pt x="864125" y="436407"/>
                      <a:pt x="675439" y="504140"/>
                      <a:pt x="668182" y="581549"/>
                    </a:cubicBezTo>
                    <a:cubicBezTo>
                      <a:pt x="660925" y="658958"/>
                      <a:pt x="856868" y="828292"/>
                      <a:pt x="813325" y="857321"/>
                    </a:cubicBezTo>
                    <a:cubicBezTo>
                      <a:pt x="769782" y="886350"/>
                      <a:pt x="542392" y="758140"/>
                      <a:pt x="406925" y="755721"/>
                    </a:cubicBezTo>
                    <a:cubicBezTo>
                      <a:pt x="271458" y="753302"/>
                      <a:pt x="15039" y="896025"/>
                      <a:pt x="525" y="842806"/>
                    </a:cubicBezTo>
                    <a:cubicBezTo>
                      <a:pt x="-13989" y="789587"/>
                      <a:pt x="276297" y="576711"/>
                      <a:pt x="348868" y="43640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箭头连接符 37"/>
              <p:cNvCxnSpPr/>
              <p:nvPr/>
            </p:nvCxnSpPr>
            <p:spPr>
              <a:xfrm flipH="1">
                <a:off x="7146731" y="5150622"/>
                <a:ext cx="429490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7576221" y="4493899"/>
                <a:ext cx="0" cy="656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7576221" y="5150622"/>
                <a:ext cx="492746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6848463" y="5360995"/>
                    <a:ext cx="361881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文本框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8463" y="5360995"/>
                    <a:ext cx="361881" cy="32303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8750" b="-463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/>
                  <p:cNvSpPr txBox="1"/>
                  <p:nvPr/>
                </p:nvSpPr>
                <p:spPr>
                  <a:xfrm>
                    <a:off x="8027220" y="5440792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文本框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7220" y="5440792"/>
                    <a:ext cx="366106" cy="323033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18750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7550376" y="4252584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0376" y="4252584"/>
                    <a:ext cx="366106" cy="32303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18367" b="-463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/>
            <p:cNvGrpSpPr/>
            <p:nvPr/>
          </p:nvGrpSpPr>
          <p:grpSpPr>
            <a:xfrm>
              <a:off x="5977757" y="2203826"/>
              <a:ext cx="1923503" cy="1612425"/>
              <a:chOff x="6061486" y="2136750"/>
              <a:chExt cx="2380103" cy="2090704"/>
            </a:xfrm>
          </p:grpSpPr>
          <p:cxnSp>
            <p:nvCxnSpPr>
              <p:cNvPr id="66" name="直接箭头连接符 65"/>
              <p:cNvCxnSpPr/>
              <p:nvPr/>
            </p:nvCxnSpPr>
            <p:spPr>
              <a:xfrm>
                <a:off x="7121392" y="3767366"/>
                <a:ext cx="0" cy="4335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7856960" y="3793900"/>
                <a:ext cx="0" cy="4335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/>
              <p:nvPr/>
            </p:nvGrpSpPr>
            <p:grpSpPr>
              <a:xfrm>
                <a:off x="6061486" y="2136750"/>
                <a:ext cx="2380103" cy="1828331"/>
                <a:chOff x="6160111" y="2178595"/>
                <a:chExt cx="2380103" cy="1828331"/>
              </a:xfrm>
            </p:grpSpPr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6070" y="2193386"/>
                  <a:ext cx="2374144" cy="1813540"/>
                </a:xfrm>
                <a:prstGeom prst="rect">
                  <a:avLst/>
                </a:prstGeom>
              </p:spPr>
            </p:pic>
            <p:sp>
              <p:nvSpPr>
                <p:cNvPr id="46" name="文本框 45"/>
                <p:cNvSpPr txBox="1"/>
                <p:nvPr/>
              </p:nvSpPr>
              <p:spPr>
                <a:xfrm>
                  <a:off x="6160111" y="2178595"/>
                  <a:ext cx="1493990" cy="399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 smtClean="0"/>
                    <a:t>All cell types</a:t>
                  </a:r>
                  <a:endParaRPr lang="zh-CN" altLang="en-US" sz="1400" b="1" dirty="0"/>
                </a:p>
              </p:txBody>
            </p:sp>
          </p:grpSp>
          <p:sp>
            <p:nvSpPr>
              <p:cNvPr id="47" name="矩形 46"/>
              <p:cNvSpPr/>
              <p:nvPr/>
            </p:nvSpPr>
            <p:spPr>
              <a:xfrm>
                <a:off x="7358278" y="3058311"/>
                <a:ext cx="1057466" cy="9067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6996073" y="2921726"/>
              <a:ext cx="883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/>
                <a:t>L1000 subset</a:t>
              </a:r>
              <a:endParaRPr lang="zh-CN" altLang="en-US" sz="1400" b="1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066906" y="4140468"/>
              <a:ext cx="238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D</a:t>
              </a:r>
              <a:endParaRPr lang="zh-CN" altLang="en-US" sz="1200" b="1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8739309" y="3912392"/>
              <a:ext cx="1097635" cy="1145304"/>
              <a:chOff x="10199747" y="4661359"/>
              <a:chExt cx="1358191" cy="1485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10692493" y="4678467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文本框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2493" y="4678467"/>
                    <a:ext cx="366106" cy="32303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10199747" y="5784191"/>
                    <a:ext cx="361881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9747" y="5784191"/>
                    <a:ext cx="361881" cy="32303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11191832" y="5823351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1832" y="5823351"/>
                    <a:ext cx="366106" cy="32303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任意多边形 59"/>
              <p:cNvSpPr/>
              <p:nvPr/>
            </p:nvSpPr>
            <p:spPr>
              <a:xfrm>
                <a:off x="10400592" y="5110400"/>
                <a:ext cx="680521" cy="753588"/>
              </a:xfrm>
              <a:custGeom>
                <a:avLst/>
                <a:gdLst>
                  <a:gd name="connsiteX0" fmla="*/ 348868 w 857072"/>
                  <a:gd name="connsiteY0" fmla="*/ 436406 h 861596"/>
                  <a:gd name="connsiteX1" fmla="*/ 435953 w 857072"/>
                  <a:gd name="connsiteY1" fmla="*/ 978 h 861596"/>
                  <a:gd name="connsiteX2" fmla="*/ 624639 w 857072"/>
                  <a:gd name="connsiteY2" fmla="*/ 320292 h 861596"/>
                  <a:gd name="connsiteX3" fmla="*/ 856868 w 857072"/>
                  <a:gd name="connsiteY3" fmla="*/ 392864 h 861596"/>
                  <a:gd name="connsiteX4" fmla="*/ 668182 w 857072"/>
                  <a:gd name="connsiteY4" fmla="*/ 581549 h 861596"/>
                  <a:gd name="connsiteX5" fmla="*/ 813325 w 857072"/>
                  <a:gd name="connsiteY5" fmla="*/ 857321 h 861596"/>
                  <a:gd name="connsiteX6" fmla="*/ 406925 w 857072"/>
                  <a:gd name="connsiteY6" fmla="*/ 755721 h 861596"/>
                  <a:gd name="connsiteX7" fmla="*/ 525 w 857072"/>
                  <a:gd name="connsiteY7" fmla="*/ 842806 h 861596"/>
                  <a:gd name="connsiteX8" fmla="*/ 348868 w 857072"/>
                  <a:gd name="connsiteY8" fmla="*/ 436406 h 86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072" h="861596">
                    <a:moveTo>
                      <a:pt x="348868" y="436406"/>
                    </a:moveTo>
                    <a:cubicBezTo>
                      <a:pt x="421439" y="296101"/>
                      <a:pt x="389991" y="20330"/>
                      <a:pt x="435953" y="978"/>
                    </a:cubicBezTo>
                    <a:cubicBezTo>
                      <a:pt x="481915" y="-18374"/>
                      <a:pt x="554487" y="254978"/>
                      <a:pt x="624639" y="320292"/>
                    </a:cubicBezTo>
                    <a:cubicBezTo>
                      <a:pt x="694792" y="385606"/>
                      <a:pt x="849611" y="349321"/>
                      <a:pt x="856868" y="392864"/>
                    </a:cubicBezTo>
                    <a:cubicBezTo>
                      <a:pt x="864125" y="436407"/>
                      <a:pt x="675439" y="504140"/>
                      <a:pt x="668182" y="581549"/>
                    </a:cubicBezTo>
                    <a:cubicBezTo>
                      <a:pt x="660925" y="658958"/>
                      <a:pt x="856868" y="828292"/>
                      <a:pt x="813325" y="857321"/>
                    </a:cubicBezTo>
                    <a:cubicBezTo>
                      <a:pt x="769782" y="886350"/>
                      <a:pt x="542392" y="758140"/>
                      <a:pt x="406925" y="755721"/>
                    </a:cubicBezTo>
                    <a:cubicBezTo>
                      <a:pt x="271458" y="753302"/>
                      <a:pt x="15039" y="896025"/>
                      <a:pt x="525" y="842806"/>
                    </a:cubicBezTo>
                    <a:cubicBezTo>
                      <a:pt x="-13989" y="789587"/>
                      <a:pt x="276297" y="576711"/>
                      <a:pt x="348868" y="43640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箭头连接符 60"/>
              <p:cNvCxnSpPr/>
              <p:nvPr/>
            </p:nvCxnSpPr>
            <p:spPr>
              <a:xfrm flipH="1">
                <a:off x="10512391" y="5573818"/>
                <a:ext cx="234173" cy="2413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/>
              <p:nvPr/>
            </p:nvCxnSpPr>
            <p:spPr>
              <a:xfrm flipV="1">
                <a:off x="10746564" y="4661359"/>
                <a:ext cx="0" cy="9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/>
              <p:nvPr/>
            </p:nvCxnSpPr>
            <p:spPr>
              <a:xfrm>
                <a:off x="10746564" y="5573818"/>
                <a:ext cx="492746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直接箭头连接符 63"/>
            <p:cNvCxnSpPr/>
            <p:nvPr/>
          </p:nvCxnSpPr>
          <p:spPr>
            <a:xfrm flipV="1">
              <a:off x="9306730" y="3468526"/>
              <a:ext cx="0" cy="366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 64"/>
            <p:cNvSpPr/>
            <p:nvPr/>
          </p:nvSpPr>
          <p:spPr>
            <a:xfrm>
              <a:off x="8925082" y="2297284"/>
              <a:ext cx="796435" cy="1062961"/>
            </a:xfrm>
            <a:custGeom>
              <a:avLst/>
              <a:gdLst>
                <a:gd name="connsiteX0" fmla="*/ 667842 w 1241163"/>
                <a:gd name="connsiteY0" fmla="*/ 359998 h 1575798"/>
                <a:gd name="connsiteX1" fmla="*/ 275956 w 1241163"/>
                <a:gd name="connsiteY1" fmla="*/ 11656 h 1575798"/>
                <a:gd name="connsiteX2" fmla="*/ 101785 w 1241163"/>
                <a:gd name="connsiteY2" fmla="*/ 98741 h 1575798"/>
                <a:gd name="connsiteX3" fmla="*/ 217899 w 1241163"/>
                <a:gd name="connsiteY3" fmla="*/ 258398 h 1575798"/>
                <a:gd name="connsiteX4" fmla="*/ 185 w 1241163"/>
                <a:gd name="connsiteY4" fmla="*/ 476113 h 1575798"/>
                <a:gd name="connsiteX5" fmla="*/ 261442 w 1241163"/>
                <a:gd name="connsiteY5" fmla="*/ 897027 h 1575798"/>
                <a:gd name="connsiteX6" fmla="*/ 508185 w 1241163"/>
                <a:gd name="connsiteY6" fmla="*/ 1550170 h 1575798"/>
                <a:gd name="connsiteX7" fmla="*/ 783956 w 1241163"/>
                <a:gd name="connsiteY7" fmla="*/ 1405027 h 1575798"/>
                <a:gd name="connsiteX8" fmla="*/ 725899 w 1241163"/>
                <a:gd name="connsiteY8" fmla="*/ 1042170 h 1575798"/>
                <a:gd name="connsiteX9" fmla="*/ 929099 w 1241163"/>
                <a:gd name="connsiteY9" fmla="*/ 1071198 h 1575798"/>
                <a:gd name="connsiteX10" fmla="*/ 958128 w 1241163"/>
                <a:gd name="connsiteY10" fmla="*/ 780913 h 1575798"/>
                <a:gd name="connsiteX11" fmla="*/ 1233899 w 1241163"/>
                <a:gd name="connsiteY11" fmla="*/ 679313 h 1575798"/>
                <a:gd name="connsiteX12" fmla="*/ 667842 w 1241163"/>
                <a:gd name="connsiteY12" fmla="*/ 359998 h 157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163" h="1575798">
                  <a:moveTo>
                    <a:pt x="667842" y="359998"/>
                  </a:moveTo>
                  <a:cubicBezTo>
                    <a:pt x="508185" y="248722"/>
                    <a:pt x="370299" y="55199"/>
                    <a:pt x="275956" y="11656"/>
                  </a:cubicBezTo>
                  <a:cubicBezTo>
                    <a:pt x="181613" y="-31887"/>
                    <a:pt x="111461" y="57617"/>
                    <a:pt x="101785" y="98741"/>
                  </a:cubicBezTo>
                  <a:cubicBezTo>
                    <a:pt x="92109" y="139865"/>
                    <a:pt x="234832" y="195503"/>
                    <a:pt x="217899" y="258398"/>
                  </a:cubicBezTo>
                  <a:cubicBezTo>
                    <a:pt x="200966" y="321293"/>
                    <a:pt x="-7072" y="369675"/>
                    <a:pt x="185" y="476113"/>
                  </a:cubicBezTo>
                  <a:cubicBezTo>
                    <a:pt x="7442" y="582551"/>
                    <a:pt x="176775" y="718018"/>
                    <a:pt x="261442" y="897027"/>
                  </a:cubicBezTo>
                  <a:cubicBezTo>
                    <a:pt x="346109" y="1076036"/>
                    <a:pt x="421099" y="1465503"/>
                    <a:pt x="508185" y="1550170"/>
                  </a:cubicBezTo>
                  <a:cubicBezTo>
                    <a:pt x="595271" y="1634837"/>
                    <a:pt x="747670" y="1489694"/>
                    <a:pt x="783956" y="1405027"/>
                  </a:cubicBezTo>
                  <a:cubicBezTo>
                    <a:pt x="820242" y="1320360"/>
                    <a:pt x="701709" y="1097808"/>
                    <a:pt x="725899" y="1042170"/>
                  </a:cubicBezTo>
                  <a:cubicBezTo>
                    <a:pt x="750090" y="986532"/>
                    <a:pt x="890394" y="1114741"/>
                    <a:pt x="929099" y="1071198"/>
                  </a:cubicBezTo>
                  <a:cubicBezTo>
                    <a:pt x="967804" y="1027655"/>
                    <a:pt x="907328" y="846227"/>
                    <a:pt x="958128" y="780913"/>
                  </a:cubicBezTo>
                  <a:cubicBezTo>
                    <a:pt x="1008928" y="715599"/>
                    <a:pt x="1289537" y="749466"/>
                    <a:pt x="1233899" y="679313"/>
                  </a:cubicBezTo>
                  <a:cubicBezTo>
                    <a:pt x="1178261" y="609161"/>
                    <a:pt x="827499" y="471274"/>
                    <a:pt x="667842" y="35999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Y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7902818" y="4439137"/>
              <a:ext cx="615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7494082" y="2113649"/>
              <a:ext cx="1042273" cy="436637"/>
              <a:chOff x="7536132" y="1831814"/>
              <a:chExt cx="1289687" cy="566155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7536132" y="1831814"/>
                <a:ext cx="1289687" cy="399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FF0000"/>
                    </a:solidFill>
                    <a:latin typeface="+mn-ea"/>
                  </a:rPr>
                  <a:t>user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1400" b="1" dirty="0" smtClean="0">
                    <a:solidFill>
                      <a:srgbClr val="FF0000"/>
                    </a:solidFill>
                    <a:latin typeface="+mn-ea"/>
                  </a:rPr>
                  <a:t>query</a:t>
                </a:r>
              </a:p>
            </p:txBody>
          </p:sp>
          <p:cxnSp>
            <p:nvCxnSpPr>
              <p:cNvPr id="5" name="直接箭头连接符 4"/>
              <p:cNvCxnSpPr/>
              <p:nvPr/>
            </p:nvCxnSpPr>
            <p:spPr>
              <a:xfrm flipH="1">
                <a:off x="7939227" y="2226932"/>
                <a:ext cx="114849" cy="1710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矩形 66"/>
          <p:cNvSpPr/>
          <p:nvPr/>
        </p:nvSpPr>
        <p:spPr>
          <a:xfrm>
            <a:off x="6400330" y="6317131"/>
            <a:ext cx="5690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dirty="0" smtClean="0"/>
              <a:t>Consider the ‘Mutual </a:t>
            </a:r>
            <a:r>
              <a:rPr lang="en-US" altLang="zh-CN" sz="1200" dirty="0"/>
              <a:t>Nearest Neighbor (MNN) for correcting </a:t>
            </a:r>
            <a:r>
              <a:rPr lang="en-US" altLang="zh-CN" sz="1200" dirty="0" smtClean="0"/>
              <a:t>batch’ method;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1200" dirty="0">
                <a:hlinkClick r:id="rId41"/>
              </a:rPr>
              <a:t>https://</a:t>
            </a:r>
            <a:r>
              <a:rPr lang="en-US" altLang="zh-CN" sz="1200" dirty="0" smtClean="0">
                <a:hlinkClick r:id="rId41"/>
              </a:rPr>
              <a:t>www.cell.com/cell/fulltext/S0092-8674(19)30559-8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518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问题阐述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模型设计思路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验证框架可行性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模型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泛化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模型可解释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展望</a:t>
            </a:r>
            <a:r>
              <a:rPr lang="en-US" altLang="zh-CN" b="1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愿景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084136885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矩形 1"/>
          <p:cNvSpPr/>
          <p:nvPr/>
        </p:nvSpPr>
        <p:spPr>
          <a:xfrm>
            <a:off x="629572" y="3167992"/>
            <a:ext cx="482589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14171A"/>
                </a:solidFill>
                <a:latin typeface="+mn-ea"/>
              </a:rPr>
              <a:t>Under hypothesis: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real-world </a:t>
            </a:r>
            <a:r>
              <a:rPr lang="en-US" altLang="zh-CN" sz="1600" b="1" dirty="0">
                <a:solidFill>
                  <a:srgbClr val="FF0000"/>
                </a:solidFill>
              </a:rPr>
              <a:t>data is generated by a few explanatory factors of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variation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Those factors can be recovered </a:t>
            </a:r>
            <a:r>
              <a:rPr lang="en-US" altLang="zh-CN" sz="1600" dirty="0"/>
              <a:t>by unsupervised learning </a:t>
            </a:r>
            <a:r>
              <a:rPr lang="en-US" altLang="zh-CN" sz="1600" dirty="0" smtClean="0"/>
              <a:t>algorithms</a:t>
            </a:r>
            <a:endParaRPr lang="zh-CN" altLang="en-US" sz="16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71308" y="2157412"/>
            <a:ext cx="5415515" cy="3900977"/>
            <a:chOff x="6097612" y="2499499"/>
            <a:chExt cx="5415515" cy="3900977"/>
          </a:xfrm>
        </p:grpSpPr>
        <p:pic>
          <p:nvPicPr>
            <p:cNvPr id="38" name="Picture 2" descr="https://storage.googleapis.com/groundai-web-prod/media%2Fusers%2Fuser_146181%2Fproject_333001%2Fimages%2Ffigures%2Ftraversals%2Froom_1_sb.png">
              <a:extLst>
                <a:ext uri="{FF2B5EF4-FFF2-40B4-BE49-F238E27FC236}">
                  <a16:creationId xmlns:a16="http://schemas.microsoft.com/office/drawing/2014/main" id="{6D8802A4-DEC7-7243-8E64-C28CA9ED9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5" t="25940"/>
            <a:stretch/>
          </p:blipFill>
          <p:spPr bwMode="auto">
            <a:xfrm>
              <a:off x="6097612" y="2499499"/>
              <a:ext cx="5289213" cy="390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10113818" y="2729345"/>
              <a:ext cx="1399309" cy="31311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7665172" y="6123765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4292E"/>
                </a:solidFill>
                <a:latin typeface="+mn-ea"/>
              </a:rPr>
              <a:t>3D Shapes dataset</a:t>
            </a:r>
          </a:p>
        </p:txBody>
      </p:sp>
    </p:spTree>
    <p:extLst>
      <p:ext uri="{BB962C8B-B14F-4D97-AF65-F5344CB8AC3E}">
        <p14:creationId xmlns:p14="http://schemas.microsoft.com/office/powerpoint/2010/main" val="16101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692541682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矩形 1"/>
          <p:cNvSpPr/>
          <p:nvPr/>
        </p:nvSpPr>
        <p:spPr>
          <a:xfrm>
            <a:off x="5952292" y="3554665"/>
            <a:ext cx="430699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rgbClr val="1A1A1A"/>
                </a:solidFill>
                <a:latin typeface="-apple-system"/>
              </a:rPr>
              <a:t>1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）可理解，即小分子</a:t>
            </a:r>
            <a:r>
              <a:rPr lang="zh-CN" altLang="en-US" sz="1600" b="1" dirty="0">
                <a:solidFill>
                  <a:srgbClr val="1A1A1A"/>
                </a:solidFill>
                <a:latin typeface="-apple-system"/>
              </a:rPr>
              <a:t>（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图中</a:t>
            </a:r>
            <a:r>
              <a:rPr lang="en-US" altLang="zh-CN" sz="1600" b="1" dirty="0" smtClean="0">
                <a:solidFill>
                  <a:srgbClr val="1A1A1A"/>
                </a:solidFill>
                <a:latin typeface="-apple-system"/>
              </a:rPr>
              <a:t>D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）</a:t>
            </a:r>
            <a:r>
              <a:rPr lang="zh-CN" altLang="en-US" sz="1600" b="1" dirty="0" smtClean="0">
                <a:solidFill>
                  <a:srgbClr val="FF0000"/>
                </a:solidFill>
                <a:latin typeface="-apple-system"/>
              </a:rPr>
              <a:t>机制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清楚</a:t>
            </a:r>
            <a:endParaRPr lang="en-US" altLang="zh-CN" sz="1600" b="1" dirty="0" smtClean="0">
              <a:solidFill>
                <a:srgbClr val="1A1A1A"/>
              </a:solidFill>
              <a:latin typeface="-apple-system"/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rgbClr val="1A1A1A"/>
                </a:solidFill>
                <a:latin typeface="-apple-system"/>
              </a:rPr>
              <a:t>2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）特征稳定，更容易</a:t>
            </a:r>
            <a:r>
              <a:rPr lang="zh-CN" altLang="en-US" sz="1600" b="1" dirty="0" smtClean="0">
                <a:solidFill>
                  <a:srgbClr val="FF0000"/>
                </a:solidFill>
                <a:latin typeface="-apple-system"/>
              </a:rPr>
              <a:t>迁移</a:t>
            </a:r>
            <a:r>
              <a:rPr lang="zh-CN" altLang="en-US" sz="1600" b="1" dirty="0" smtClean="0">
                <a:solidFill>
                  <a:srgbClr val="1A1A1A"/>
                </a:solidFill>
                <a:latin typeface="-apple-system"/>
              </a:rPr>
              <a:t>（即使完全没有小分子处理该细胞转录组的数据，也可以对小分子对该转录组的影响做预测）</a:t>
            </a:r>
            <a:endParaRPr lang="zh-CN" altLang="en-US" sz="16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220157" y="2676811"/>
            <a:ext cx="3859187" cy="2944047"/>
            <a:chOff x="5977757" y="2113649"/>
            <a:chExt cx="3859187" cy="2944047"/>
          </a:xfrm>
        </p:grpSpPr>
        <p:grpSp>
          <p:nvGrpSpPr>
            <p:cNvPr id="39" name="组合 38"/>
            <p:cNvGrpSpPr/>
            <p:nvPr/>
          </p:nvGrpSpPr>
          <p:grpSpPr>
            <a:xfrm>
              <a:off x="6378040" y="3834534"/>
              <a:ext cx="1248496" cy="1165523"/>
              <a:chOff x="6848463" y="4252584"/>
              <a:chExt cx="1544863" cy="1511241"/>
            </a:xfrm>
          </p:grpSpPr>
          <p:sp>
            <p:nvSpPr>
              <p:cNvPr id="63" name="任意多边形 62"/>
              <p:cNvSpPr/>
              <p:nvPr/>
            </p:nvSpPr>
            <p:spPr>
              <a:xfrm>
                <a:off x="7235961" y="4696161"/>
                <a:ext cx="680521" cy="753587"/>
              </a:xfrm>
              <a:custGeom>
                <a:avLst/>
                <a:gdLst>
                  <a:gd name="connsiteX0" fmla="*/ 348868 w 857072"/>
                  <a:gd name="connsiteY0" fmla="*/ 436406 h 861596"/>
                  <a:gd name="connsiteX1" fmla="*/ 435953 w 857072"/>
                  <a:gd name="connsiteY1" fmla="*/ 978 h 861596"/>
                  <a:gd name="connsiteX2" fmla="*/ 624639 w 857072"/>
                  <a:gd name="connsiteY2" fmla="*/ 320292 h 861596"/>
                  <a:gd name="connsiteX3" fmla="*/ 856868 w 857072"/>
                  <a:gd name="connsiteY3" fmla="*/ 392864 h 861596"/>
                  <a:gd name="connsiteX4" fmla="*/ 668182 w 857072"/>
                  <a:gd name="connsiteY4" fmla="*/ 581549 h 861596"/>
                  <a:gd name="connsiteX5" fmla="*/ 813325 w 857072"/>
                  <a:gd name="connsiteY5" fmla="*/ 857321 h 861596"/>
                  <a:gd name="connsiteX6" fmla="*/ 406925 w 857072"/>
                  <a:gd name="connsiteY6" fmla="*/ 755721 h 861596"/>
                  <a:gd name="connsiteX7" fmla="*/ 525 w 857072"/>
                  <a:gd name="connsiteY7" fmla="*/ 842806 h 861596"/>
                  <a:gd name="connsiteX8" fmla="*/ 348868 w 857072"/>
                  <a:gd name="connsiteY8" fmla="*/ 436406 h 86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072" h="861596">
                    <a:moveTo>
                      <a:pt x="348868" y="436406"/>
                    </a:moveTo>
                    <a:cubicBezTo>
                      <a:pt x="421439" y="296101"/>
                      <a:pt x="389991" y="20330"/>
                      <a:pt x="435953" y="978"/>
                    </a:cubicBezTo>
                    <a:cubicBezTo>
                      <a:pt x="481915" y="-18374"/>
                      <a:pt x="554487" y="254978"/>
                      <a:pt x="624639" y="320292"/>
                    </a:cubicBezTo>
                    <a:cubicBezTo>
                      <a:pt x="694792" y="385606"/>
                      <a:pt x="849611" y="349321"/>
                      <a:pt x="856868" y="392864"/>
                    </a:cubicBezTo>
                    <a:cubicBezTo>
                      <a:pt x="864125" y="436407"/>
                      <a:pt x="675439" y="504140"/>
                      <a:pt x="668182" y="581549"/>
                    </a:cubicBezTo>
                    <a:cubicBezTo>
                      <a:pt x="660925" y="658958"/>
                      <a:pt x="856868" y="828292"/>
                      <a:pt x="813325" y="857321"/>
                    </a:cubicBezTo>
                    <a:cubicBezTo>
                      <a:pt x="769782" y="886350"/>
                      <a:pt x="542392" y="758140"/>
                      <a:pt x="406925" y="755721"/>
                    </a:cubicBezTo>
                    <a:cubicBezTo>
                      <a:pt x="271458" y="753302"/>
                      <a:pt x="15039" y="896025"/>
                      <a:pt x="525" y="842806"/>
                    </a:cubicBezTo>
                    <a:cubicBezTo>
                      <a:pt x="-13989" y="789587"/>
                      <a:pt x="276297" y="576711"/>
                      <a:pt x="348868" y="436406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4" name="直接箭头连接符 63"/>
              <p:cNvCxnSpPr/>
              <p:nvPr/>
            </p:nvCxnSpPr>
            <p:spPr>
              <a:xfrm flipH="1">
                <a:off x="7146731" y="5150622"/>
                <a:ext cx="429490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/>
              <p:nvPr/>
            </p:nvCxnSpPr>
            <p:spPr>
              <a:xfrm flipV="1">
                <a:off x="7576221" y="4493899"/>
                <a:ext cx="0" cy="656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/>
            </p:nvCxnSpPr>
            <p:spPr>
              <a:xfrm>
                <a:off x="7576221" y="5150622"/>
                <a:ext cx="492746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/>
                  <p:cNvSpPr txBox="1"/>
                  <p:nvPr/>
                </p:nvSpPr>
                <p:spPr>
                  <a:xfrm>
                    <a:off x="6848463" y="5360995"/>
                    <a:ext cx="361881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7" name="文本框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8463" y="5360995"/>
                    <a:ext cx="361881" cy="32303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6667" b="-463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8027220" y="5440792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8" name="文本框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7220" y="5440792"/>
                    <a:ext cx="366106" cy="32303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8367" b="-463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7550376" y="4252584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9" name="文本框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0376" y="4252584"/>
                    <a:ext cx="366106" cy="32303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8750" b="-463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组合 39"/>
            <p:cNvGrpSpPr/>
            <p:nvPr/>
          </p:nvGrpSpPr>
          <p:grpSpPr>
            <a:xfrm>
              <a:off x="5977757" y="2203826"/>
              <a:ext cx="1923503" cy="1612425"/>
              <a:chOff x="6061486" y="2136750"/>
              <a:chExt cx="2380103" cy="2090704"/>
            </a:xfrm>
          </p:grpSpPr>
          <p:cxnSp>
            <p:nvCxnSpPr>
              <p:cNvPr id="57" name="直接箭头连接符 56"/>
              <p:cNvCxnSpPr/>
              <p:nvPr/>
            </p:nvCxnSpPr>
            <p:spPr>
              <a:xfrm>
                <a:off x="7121392" y="3767366"/>
                <a:ext cx="0" cy="4335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/>
            </p:nvCxnSpPr>
            <p:spPr>
              <a:xfrm>
                <a:off x="7856960" y="3793900"/>
                <a:ext cx="0" cy="43355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/>
              <p:cNvGrpSpPr/>
              <p:nvPr/>
            </p:nvGrpSpPr>
            <p:grpSpPr>
              <a:xfrm>
                <a:off x="6061486" y="2136750"/>
                <a:ext cx="2380103" cy="1828331"/>
                <a:chOff x="6160111" y="2178595"/>
                <a:chExt cx="2380103" cy="1828331"/>
              </a:xfrm>
            </p:grpSpPr>
            <p:pic>
              <p:nvPicPr>
                <p:cNvPr id="61" name="图片 60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6070" y="2193386"/>
                  <a:ext cx="2374144" cy="1813540"/>
                </a:xfrm>
                <a:prstGeom prst="rect">
                  <a:avLst/>
                </a:prstGeom>
              </p:spPr>
            </p:pic>
            <p:sp>
              <p:nvSpPr>
                <p:cNvPr id="62" name="文本框 61"/>
                <p:cNvSpPr txBox="1"/>
                <p:nvPr/>
              </p:nvSpPr>
              <p:spPr>
                <a:xfrm>
                  <a:off x="6160111" y="2178595"/>
                  <a:ext cx="1493990" cy="399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 smtClean="0"/>
                    <a:t>All cell types</a:t>
                  </a:r>
                  <a:endParaRPr lang="zh-CN" altLang="en-US" sz="1400" b="1" dirty="0"/>
                </a:p>
              </p:txBody>
            </p:sp>
          </p:grpSp>
          <p:sp>
            <p:nvSpPr>
              <p:cNvPr id="60" name="矩形 59"/>
              <p:cNvSpPr/>
              <p:nvPr/>
            </p:nvSpPr>
            <p:spPr>
              <a:xfrm>
                <a:off x="7358278" y="3058311"/>
                <a:ext cx="1057466" cy="9067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6996073" y="2921726"/>
              <a:ext cx="883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/>
                <a:t>L1000 subset</a:t>
              </a:r>
              <a:endParaRPr lang="zh-CN" altLang="en-US" sz="1400" b="1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066906" y="4140468"/>
              <a:ext cx="238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D</a:t>
              </a:r>
              <a:endParaRPr lang="zh-CN" altLang="en-US" sz="1200" b="1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739309" y="3912392"/>
              <a:ext cx="1097635" cy="1145304"/>
              <a:chOff x="10199747" y="4661359"/>
              <a:chExt cx="1358191" cy="14850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/>
                  <p:cNvSpPr txBox="1"/>
                  <p:nvPr/>
                </p:nvSpPr>
                <p:spPr>
                  <a:xfrm>
                    <a:off x="10692493" y="4678467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文本框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2493" y="4678467"/>
                    <a:ext cx="366106" cy="32303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10199747" y="5784191"/>
                    <a:ext cx="361881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9747" y="5784191"/>
                    <a:ext cx="361881" cy="32303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11191832" y="5823351"/>
                    <a:ext cx="366106" cy="3230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91832" y="5823351"/>
                    <a:ext cx="366106" cy="32303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32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任意多边形 52"/>
              <p:cNvSpPr/>
              <p:nvPr/>
            </p:nvSpPr>
            <p:spPr>
              <a:xfrm>
                <a:off x="10400592" y="5110400"/>
                <a:ext cx="680521" cy="753588"/>
              </a:xfrm>
              <a:custGeom>
                <a:avLst/>
                <a:gdLst>
                  <a:gd name="connsiteX0" fmla="*/ 348868 w 857072"/>
                  <a:gd name="connsiteY0" fmla="*/ 436406 h 861596"/>
                  <a:gd name="connsiteX1" fmla="*/ 435953 w 857072"/>
                  <a:gd name="connsiteY1" fmla="*/ 978 h 861596"/>
                  <a:gd name="connsiteX2" fmla="*/ 624639 w 857072"/>
                  <a:gd name="connsiteY2" fmla="*/ 320292 h 861596"/>
                  <a:gd name="connsiteX3" fmla="*/ 856868 w 857072"/>
                  <a:gd name="connsiteY3" fmla="*/ 392864 h 861596"/>
                  <a:gd name="connsiteX4" fmla="*/ 668182 w 857072"/>
                  <a:gd name="connsiteY4" fmla="*/ 581549 h 861596"/>
                  <a:gd name="connsiteX5" fmla="*/ 813325 w 857072"/>
                  <a:gd name="connsiteY5" fmla="*/ 857321 h 861596"/>
                  <a:gd name="connsiteX6" fmla="*/ 406925 w 857072"/>
                  <a:gd name="connsiteY6" fmla="*/ 755721 h 861596"/>
                  <a:gd name="connsiteX7" fmla="*/ 525 w 857072"/>
                  <a:gd name="connsiteY7" fmla="*/ 842806 h 861596"/>
                  <a:gd name="connsiteX8" fmla="*/ 348868 w 857072"/>
                  <a:gd name="connsiteY8" fmla="*/ 436406 h 86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072" h="861596">
                    <a:moveTo>
                      <a:pt x="348868" y="436406"/>
                    </a:moveTo>
                    <a:cubicBezTo>
                      <a:pt x="421439" y="296101"/>
                      <a:pt x="389991" y="20330"/>
                      <a:pt x="435953" y="978"/>
                    </a:cubicBezTo>
                    <a:cubicBezTo>
                      <a:pt x="481915" y="-18374"/>
                      <a:pt x="554487" y="254978"/>
                      <a:pt x="624639" y="320292"/>
                    </a:cubicBezTo>
                    <a:cubicBezTo>
                      <a:pt x="694792" y="385606"/>
                      <a:pt x="849611" y="349321"/>
                      <a:pt x="856868" y="392864"/>
                    </a:cubicBezTo>
                    <a:cubicBezTo>
                      <a:pt x="864125" y="436407"/>
                      <a:pt x="675439" y="504140"/>
                      <a:pt x="668182" y="581549"/>
                    </a:cubicBezTo>
                    <a:cubicBezTo>
                      <a:pt x="660925" y="658958"/>
                      <a:pt x="856868" y="828292"/>
                      <a:pt x="813325" y="857321"/>
                    </a:cubicBezTo>
                    <a:cubicBezTo>
                      <a:pt x="769782" y="886350"/>
                      <a:pt x="542392" y="758140"/>
                      <a:pt x="406925" y="755721"/>
                    </a:cubicBezTo>
                    <a:cubicBezTo>
                      <a:pt x="271458" y="753302"/>
                      <a:pt x="15039" y="896025"/>
                      <a:pt x="525" y="842806"/>
                    </a:cubicBezTo>
                    <a:cubicBezTo>
                      <a:pt x="-13989" y="789587"/>
                      <a:pt x="276297" y="576711"/>
                      <a:pt x="348868" y="43640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箭头连接符 53"/>
              <p:cNvCxnSpPr/>
              <p:nvPr/>
            </p:nvCxnSpPr>
            <p:spPr>
              <a:xfrm flipH="1">
                <a:off x="10512391" y="5573818"/>
                <a:ext cx="234173" cy="2413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 flipV="1">
                <a:off x="10746564" y="4661359"/>
                <a:ext cx="0" cy="9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10746564" y="5573818"/>
                <a:ext cx="492746" cy="3718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箭头连接符 43"/>
            <p:cNvCxnSpPr/>
            <p:nvPr/>
          </p:nvCxnSpPr>
          <p:spPr>
            <a:xfrm flipV="1">
              <a:off x="9306730" y="3468526"/>
              <a:ext cx="0" cy="366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任意多边形 44"/>
            <p:cNvSpPr/>
            <p:nvPr/>
          </p:nvSpPr>
          <p:spPr>
            <a:xfrm>
              <a:off x="8925082" y="2297284"/>
              <a:ext cx="796435" cy="1062961"/>
            </a:xfrm>
            <a:custGeom>
              <a:avLst/>
              <a:gdLst>
                <a:gd name="connsiteX0" fmla="*/ 667842 w 1241163"/>
                <a:gd name="connsiteY0" fmla="*/ 359998 h 1575798"/>
                <a:gd name="connsiteX1" fmla="*/ 275956 w 1241163"/>
                <a:gd name="connsiteY1" fmla="*/ 11656 h 1575798"/>
                <a:gd name="connsiteX2" fmla="*/ 101785 w 1241163"/>
                <a:gd name="connsiteY2" fmla="*/ 98741 h 1575798"/>
                <a:gd name="connsiteX3" fmla="*/ 217899 w 1241163"/>
                <a:gd name="connsiteY3" fmla="*/ 258398 h 1575798"/>
                <a:gd name="connsiteX4" fmla="*/ 185 w 1241163"/>
                <a:gd name="connsiteY4" fmla="*/ 476113 h 1575798"/>
                <a:gd name="connsiteX5" fmla="*/ 261442 w 1241163"/>
                <a:gd name="connsiteY5" fmla="*/ 897027 h 1575798"/>
                <a:gd name="connsiteX6" fmla="*/ 508185 w 1241163"/>
                <a:gd name="connsiteY6" fmla="*/ 1550170 h 1575798"/>
                <a:gd name="connsiteX7" fmla="*/ 783956 w 1241163"/>
                <a:gd name="connsiteY7" fmla="*/ 1405027 h 1575798"/>
                <a:gd name="connsiteX8" fmla="*/ 725899 w 1241163"/>
                <a:gd name="connsiteY8" fmla="*/ 1042170 h 1575798"/>
                <a:gd name="connsiteX9" fmla="*/ 929099 w 1241163"/>
                <a:gd name="connsiteY9" fmla="*/ 1071198 h 1575798"/>
                <a:gd name="connsiteX10" fmla="*/ 958128 w 1241163"/>
                <a:gd name="connsiteY10" fmla="*/ 780913 h 1575798"/>
                <a:gd name="connsiteX11" fmla="*/ 1233899 w 1241163"/>
                <a:gd name="connsiteY11" fmla="*/ 679313 h 1575798"/>
                <a:gd name="connsiteX12" fmla="*/ 667842 w 1241163"/>
                <a:gd name="connsiteY12" fmla="*/ 359998 h 157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163" h="1575798">
                  <a:moveTo>
                    <a:pt x="667842" y="359998"/>
                  </a:moveTo>
                  <a:cubicBezTo>
                    <a:pt x="508185" y="248722"/>
                    <a:pt x="370299" y="55199"/>
                    <a:pt x="275956" y="11656"/>
                  </a:cubicBezTo>
                  <a:cubicBezTo>
                    <a:pt x="181613" y="-31887"/>
                    <a:pt x="111461" y="57617"/>
                    <a:pt x="101785" y="98741"/>
                  </a:cubicBezTo>
                  <a:cubicBezTo>
                    <a:pt x="92109" y="139865"/>
                    <a:pt x="234832" y="195503"/>
                    <a:pt x="217899" y="258398"/>
                  </a:cubicBezTo>
                  <a:cubicBezTo>
                    <a:pt x="200966" y="321293"/>
                    <a:pt x="-7072" y="369675"/>
                    <a:pt x="185" y="476113"/>
                  </a:cubicBezTo>
                  <a:cubicBezTo>
                    <a:pt x="7442" y="582551"/>
                    <a:pt x="176775" y="718018"/>
                    <a:pt x="261442" y="897027"/>
                  </a:cubicBezTo>
                  <a:cubicBezTo>
                    <a:pt x="346109" y="1076036"/>
                    <a:pt x="421099" y="1465503"/>
                    <a:pt x="508185" y="1550170"/>
                  </a:cubicBezTo>
                  <a:cubicBezTo>
                    <a:pt x="595271" y="1634837"/>
                    <a:pt x="747670" y="1489694"/>
                    <a:pt x="783956" y="1405027"/>
                  </a:cubicBezTo>
                  <a:cubicBezTo>
                    <a:pt x="820242" y="1320360"/>
                    <a:pt x="701709" y="1097808"/>
                    <a:pt x="725899" y="1042170"/>
                  </a:cubicBezTo>
                  <a:cubicBezTo>
                    <a:pt x="750090" y="986532"/>
                    <a:pt x="890394" y="1114741"/>
                    <a:pt x="929099" y="1071198"/>
                  </a:cubicBezTo>
                  <a:cubicBezTo>
                    <a:pt x="967804" y="1027655"/>
                    <a:pt x="907328" y="846227"/>
                    <a:pt x="958128" y="780913"/>
                  </a:cubicBezTo>
                  <a:cubicBezTo>
                    <a:pt x="1008928" y="715599"/>
                    <a:pt x="1289537" y="749466"/>
                    <a:pt x="1233899" y="679313"/>
                  </a:cubicBezTo>
                  <a:cubicBezTo>
                    <a:pt x="1178261" y="609161"/>
                    <a:pt x="827499" y="471274"/>
                    <a:pt x="667842" y="35999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Y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7902818" y="4439137"/>
              <a:ext cx="615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7494082" y="2113649"/>
              <a:ext cx="1042273" cy="436637"/>
              <a:chOff x="7536132" y="1831814"/>
              <a:chExt cx="1289687" cy="56615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7536132" y="1831814"/>
                <a:ext cx="1289687" cy="399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FF0000"/>
                    </a:solidFill>
                    <a:latin typeface="+mn-ea"/>
                  </a:rPr>
                  <a:t>user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1400" b="1" dirty="0" smtClean="0">
                    <a:solidFill>
                      <a:srgbClr val="FF0000"/>
                    </a:solidFill>
                    <a:latin typeface="+mn-ea"/>
                  </a:rPr>
                  <a:t>query</a:t>
                </a:r>
              </a:p>
            </p:txBody>
          </p:sp>
          <p:cxnSp>
            <p:nvCxnSpPr>
              <p:cNvPr id="49" name="直接箭头连接符 48"/>
              <p:cNvCxnSpPr/>
              <p:nvPr/>
            </p:nvCxnSpPr>
            <p:spPr>
              <a:xfrm flipH="1">
                <a:off x="7939227" y="2226932"/>
                <a:ext cx="114849" cy="1710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7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438999" y="2289509"/>
            <a:ext cx="4008104" cy="3338227"/>
            <a:chOff x="6275193" y="1690688"/>
            <a:chExt cx="5047946" cy="3816682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8005324" y="4799806"/>
              <a:ext cx="1715233" cy="12798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6275193" y="1690688"/>
              <a:ext cx="5047946" cy="3816682"/>
              <a:chOff x="6275193" y="1690688"/>
              <a:chExt cx="5047946" cy="381668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035496" y="4466157"/>
                <a:ext cx="1427751" cy="316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2"/>
                    </a:solidFill>
                  </a:rPr>
                  <a:t>Perturbations</a:t>
                </a:r>
                <a:endParaRPr lang="zh-CN" altLang="en-US" sz="1200" b="1" dirty="0"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6275193" y="1690688"/>
                <a:ext cx="5047946" cy="3816682"/>
                <a:chOff x="6275193" y="1690688"/>
                <a:chExt cx="5047946" cy="38166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10113544" y="3776128"/>
                      <a:ext cx="580710" cy="422267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3544" y="3776128"/>
                      <a:ext cx="580710" cy="42226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9492963" y="5040330"/>
                      <a:ext cx="574008" cy="422267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2963" y="5040330"/>
                      <a:ext cx="574008" cy="4222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文本框 13"/>
                    <p:cNvSpPr txBox="1"/>
                    <p:nvPr/>
                  </p:nvSpPr>
                  <p:spPr>
                    <a:xfrm>
                      <a:off x="10742429" y="5085103"/>
                      <a:ext cx="580710" cy="422267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文本框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2429" y="5085103"/>
                      <a:ext cx="580710" cy="4222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" name="组合 14"/>
                <p:cNvGrpSpPr/>
                <p:nvPr/>
              </p:nvGrpSpPr>
              <p:grpSpPr>
                <a:xfrm>
                  <a:off x="6275193" y="1690688"/>
                  <a:ext cx="4800815" cy="3810209"/>
                  <a:chOff x="6275193" y="1690688"/>
                  <a:chExt cx="4800815" cy="3810209"/>
                </a:xfrm>
              </p:grpSpPr>
              <p:sp>
                <p:nvSpPr>
                  <p:cNvPr id="16" name="任意多边形 15"/>
                  <p:cNvSpPr/>
                  <p:nvPr/>
                </p:nvSpPr>
                <p:spPr>
                  <a:xfrm>
                    <a:off x="9729660" y="4287235"/>
                    <a:ext cx="857072" cy="861596"/>
                  </a:xfrm>
                  <a:custGeom>
                    <a:avLst/>
                    <a:gdLst>
                      <a:gd name="connsiteX0" fmla="*/ 348868 w 857072"/>
                      <a:gd name="connsiteY0" fmla="*/ 436406 h 861596"/>
                      <a:gd name="connsiteX1" fmla="*/ 435953 w 857072"/>
                      <a:gd name="connsiteY1" fmla="*/ 978 h 861596"/>
                      <a:gd name="connsiteX2" fmla="*/ 624639 w 857072"/>
                      <a:gd name="connsiteY2" fmla="*/ 320292 h 861596"/>
                      <a:gd name="connsiteX3" fmla="*/ 856868 w 857072"/>
                      <a:gd name="connsiteY3" fmla="*/ 392864 h 861596"/>
                      <a:gd name="connsiteX4" fmla="*/ 668182 w 857072"/>
                      <a:gd name="connsiteY4" fmla="*/ 581549 h 861596"/>
                      <a:gd name="connsiteX5" fmla="*/ 813325 w 857072"/>
                      <a:gd name="connsiteY5" fmla="*/ 857321 h 861596"/>
                      <a:gd name="connsiteX6" fmla="*/ 406925 w 857072"/>
                      <a:gd name="connsiteY6" fmla="*/ 755721 h 861596"/>
                      <a:gd name="connsiteX7" fmla="*/ 525 w 857072"/>
                      <a:gd name="connsiteY7" fmla="*/ 842806 h 861596"/>
                      <a:gd name="connsiteX8" fmla="*/ 348868 w 857072"/>
                      <a:gd name="connsiteY8" fmla="*/ 436406 h 861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57072" h="861596">
                        <a:moveTo>
                          <a:pt x="348868" y="436406"/>
                        </a:moveTo>
                        <a:cubicBezTo>
                          <a:pt x="421439" y="296101"/>
                          <a:pt x="389991" y="20330"/>
                          <a:pt x="435953" y="978"/>
                        </a:cubicBezTo>
                        <a:cubicBezTo>
                          <a:pt x="481915" y="-18374"/>
                          <a:pt x="554487" y="254978"/>
                          <a:pt x="624639" y="320292"/>
                        </a:cubicBezTo>
                        <a:cubicBezTo>
                          <a:pt x="694792" y="385606"/>
                          <a:pt x="849611" y="349321"/>
                          <a:pt x="856868" y="392864"/>
                        </a:cubicBezTo>
                        <a:cubicBezTo>
                          <a:pt x="864125" y="436407"/>
                          <a:pt x="675439" y="504140"/>
                          <a:pt x="668182" y="581549"/>
                        </a:cubicBezTo>
                        <a:cubicBezTo>
                          <a:pt x="660925" y="658958"/>
                          <a:pt x="856868" y="828292"/>
                          <a:pt x="813325" y="857321"/>
                        </a:cubicBezTo>
                        <a:cubicBezTo>
                          <a:pt x="769782" y="886350"/>
                          <a:pt x="542392" y="758140"/>
                          <a:pt x="406925" y="755721"/>
                        </a:cubicBezTo>
                        <a:cubicBezTo>
                          <a:pt x="271458" y="753302"/>
                          <a:pt x="15039" y="896025"/>
                          <a:pt x="525" y="842806"/>
                        </a:cubicBezTo>
                        <a:cubicBezTo>
                          <a:pt x="-13989" y="789587"/>
                          <a:pt x="276297" y="576711"/>
                          <a:pt x="348868" y="436406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6290213" y="1690688"/>
                    <a:ext cx="4512012" cy="3810209"/>
                    <a:chOff x="6290213" y="1690688"/>
                    <a:chExt cx="4512012" cy="3810209"/>
                  </a:xfrm>
                </p:grpSpPr>
                <p:grpSp>
                  <p:nvGrpSpPr>
                    <p:cNvPr id="22" name="组合 21"/>
                    <p:cNvGrpSpPr/>
                    <p:nvPr/>
                  </p:nvGrpSpPr>
                  <p:grpSpPr>
                    <a:xfrm>
                      <a:off x="6290213" y="1690688"/>
                      <a:ext cx="1945655" cy="3810209"/>
                      <a:chOff x="6002888" y="2184812"/>
                      <a:chExt cx="1945655" cy="3810209"/>
                    </a:xfrm>
                  </p:grpSpPr>
                  <p:sp>
                    <p:nvSpPr>
                      <p:cNvPr id="30" name="任意多边形 29"/>
                      <p:cNvSpPr/>
                      <p:nvPr/>
                    </p:nvSpPr>
                    <p:spPr>
                      <a:xfrm>
                        <a:off x="6230771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 smtClean="0">
                            <a:solidFill>
                              <a:schemeClr val="tx1"/>
                            </a:solidFill>
                          </a:rPr>
                          <a:t>X</a:t>
                        </a:r>
                        <a:endParaRPr lang="zh-CN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31" name="组合 30"/>
                      <p:cNvGrpSpPr/>
                      <p:nvPr/>
                    </p:nvGrpSpPr>
                    <p:grpSpPr>
                      <a:xfrm>
                        <a:off x="6378537" y="4543081"/>
                        <a:ext cx="1161496" cy="1176039"/>
                        <a:chOff x="9014671" y="4484914"/>
                        <a:chExt cx="1161496" cy="1176039"/>
                      </a:xfrm>
                    </p:grpSpPr>
                    <p:sp>
                      <p:nvSpPr>
                        <p:cNvPr id="36" name="任意多边形 35"/>
                        <p:cNvSpPr/>
                        <p:nvPr/>
                      </p:nvSpPr>
                      <p:spPr>
                        <a:xfrm>
                          <a:off x="9127050" y="4716165"/>
                          <a:ext cx="857072" cy="861596"/>
                        </a:xfrm>
                        <a:custGeom>
                          <a:avLst/>
                          <a:gdLst>
                            <a:gd name="connsiteX0" fmla="*/ 348868 w 857072"/>
                            <a:gd name="connsiteY0" fmla="*/ 436406 h 861596"/>
                            <a:gd name="connsiteX1" fmla="*/ 435953 w 857072"/>
                            <a:gd name="connsiteY1" fmla="*/ 978 h 861596"/>
                            <a:gd name="connsiteX2" fmla="*/ 624639 w 857072"/>
                            <a:gd name="connsiteY2" fmla="*/ 320292 h 861596"/>
                            <a:gd name="connsiteX3" fmla="*/ 856868 w 857072"/>
                            <a:gd name="connsiteY3" fmla="*/ 392864 h 861596"/>
                            <a:gd name="connsiteX4" fmla="*/ 668182 w 857072"/>
                            <a:gd name="connsiteY4" fmla="*/ 581549 h 861596"/>
                            <a:gd name="connsiteX5" fmla="*/ 813325 w 857072"/>
                            <a:gd name="connsiteY5" fmla="*/ 857321 h 861596"/>
                            <a:gd name="connsiteX6" fmla="*/ 406925 w 857072"/>
                            <a:gd name="connsiteY6" fmla="*/ 755721 h 861596"/>
                            <a:gd name="connsiteX7" fmla="*/ 525 w 857072"/>
                            <a:gd name="connsiteY7" fmla="*/ 842806 h 861596"/>
                            <a:gd name="connsiteX8" fmla="*/ 348868 w 857072"/>
                            <a:gd name="connsiteY8" fmla="*/ 436406 h 8615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57072" h="861596">
                              <a:moveTo>
                                <a:pt x="348868" y="436406"/>
                              </a:moveTo>
                              <a:cubicBezTo>
                                <a:pt x="421439" y="296101"/>
                                <a:pt x="389991" y="20330"/>
                                <a:pt x="435953" y="978"/>
                              </a:cubicBezTo>
                              <a:cubicBezTo>
                                <a:pt x="481915" y="-18374"/>
                                <a:pt x="554487" y="254978"/>
                                <a:pt x="624639" y="320292"/>
                              </a:cubicBezTo>
                              <a:cubicBezTo>
                                <a:pt x="694792" y="385606"/>
                                <a:pt x="849611" y="349321"/>
                                <a:pt x="856868" y="392864"/>
                              </a:cubicBezTo>
                              <a:cubicBezTo>
                                <a:pt x="864125" y="436407"/>
                                <a:pt x="675439" y="504140"/>
                                <a:pt x="668182" y="581549"/>
                              </a:cubicBezTo>
                              <a:cubicBezTo>
                                <a:pt x="660925" y="658958"/>
                                <a:pt x="856868" y="828292"/>
                                <a:pt x="813325" y="857321"/>
                              </a:cubicBezTo>
                              <a:cubicBezTo>
                                <a:pt x="769782" y="886350"/>
                                <a:pt x="542392" y="758140"/>
                                <a:pt x="406925" y="755721"/>
                              </a:cubicBezTo>
                              <a:cubicBezTo>
                                <a:pt x="271458" y="753302"/>
                                <a:pt x="15039" y="896025"/>
                                <a:pt x="525" y="842806"/>
                              </a:cubicBezTo>
                              <a:cubicBezTo>
                                <a:pt x="-13989" y="789587"/>
                                <a:pt x="276297" y="576711"/>
                                <a:pt x="348868" y="43640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37" name="直接箭头连接符 36"/>
                        <p:cNvCxnSpPr/>
                        <p:nvPr/>
                      </p:nvCxnSpPr>
                      <p:spPr>
                        <a:xfrm flipH="1">
                          <a:off x="9014671" y="5235763"/>
                          <a:ext cx="540914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" name="直接箭头连接符 37"/>
                        <p:cNvCxnSpPr/>
                        <p:nvPr/>
                      </p:nvCxnSpPr>
                      <p:spPr>
                        <a:xfrm flipV="1">
                          <a:off x="9555585" y="4484914"/>
                          <a:ext cx="0" cy="750849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" name="直接箭头连接符 38"/>
                        <p:cNvCxnSpPr/>
                        <p:nvPr/>
                      </p:nvCxnSpPr>
                      <p:spPr>
                        <a:xfrm>
                          <a:off x="9555585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2" name="文本框 31"/>
                          <p:cNvSpPr txBox="1"/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2" name="文本框 4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002888" y="5534454"/>
                            <a:ext cx="455766" cy="369332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3" name="文本框 32"/>
                          <p:cNvSpPr txBox="1"/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3" name="文本框 4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487456" y="5625689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16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4" name="文本框 33"/>
                          <p:cNvSpPr txBox="1"/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4" name="文本框 4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86901" y="4267180"/>
                            <a:ext cx="461087" cy="369332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23" name="组合 22"/>
                    <p:cNvGrpSpPr/>
                    <p:nvPr/>
                  </p:nvGrpSpPr>
                  <p:grpSpPr>
                    <a:xfrm>
                      <a:off x="9492963" y="1690688"/>
                      <a:ext cx="1309262" cy="3534308"/>
                      <a:chOff x="8712720" y="2184812"/>
                      <a:chExt cx="1309262" cy="3534308"/>
                    </a:xfrm>
                  </p:grpSpPr>
                  <p:sp>
                    <p:nvSpPr>
                      <p:cNvPr id="24" name="任意多边形 23"/>
                      <p:cNvSpPr/>
                      <p:nvPr/>
                    </p:nvSpPr>
                    <p:spPr>
                      <a:xfrm>
                        <a:off x="8712720" y="2184812"/>
                        <a:ext cx="1241163" cy="1575798"/>
                      </a:xfrm>
                      <a:custGeom>
                        <a:avLst/>
                        <a:gdLst>
                          <a:gd name="connsiteX0" fmla="*/ 667842 w 1241163"/>
                          <a:gd name="connsiteY0" fmla="*/ 359998 h 1575798"/>
                          <a:gd name="connsiteX1" fmla="*/ 275956 w 1241163"/>
                          <a:gd name="connsiteY1" fmla="*/ 11656 h 1575798"/>
                          <a:gd name="connsiteX2" fmla="*/ 101785 w 1241163"/>
                          <a:gd name="connsiteY2" fmla="*/ 98741 h 1575798"/>
                          <a:gd name="connsiteX3" fmla="*/ 217899 w 1241163"/>
                          <a:gd name="connsiteY3" fmla="*/ 258398 h 1575798"/>
                          <a:gd name="connsiteX4" fmla="*/ 185 w 1241163"/>
                          <a:gd name="connsiteY4" fmla="*/ 476113 h 1575798"/>
                          <a:gd name="connsiteX5" fmla="*/ 261442 w 1241163"/>
                          <a:gd name="connsiteY5" fmla="*/ 897027 h 1575798"/>
                          <a:gd name="connsiteX6" fmla="*/ 508185 w 1241163"/>
                          <a:gd name="connsiteY6" fmla="*/ 1550170 h 1575798"/>
                          <a:gd name="connsiteX7" fmla="*/ 783956 w 1241163"/>
                          <a:gd name="connsiteY7" fmla="*/ 1405027 h 1575798"/>
                          <a:gd name="connsiteX8" fmla="*/ 725899 w 1241163"/>
                          <a:gd name="connsiteY8" fmla="*/ 1042170 h 1575798"/>
                          <a:gd name="connsiteX9" fmla="*/ 929099 w 1241163"/>
                          <a:gd name="connsiteY9" fmla="*/ 1071198 h 1575798"/>
                          <a:gd name="connsiteX10" fmla="*/ 958128 w 1241163"/>
                          <a:gd name="connsiteY10" fmla="*/ 780913 h 1575798"/>
                          <a:gd name="connsiteX11" fmla="*/ 1233899 w 1241163"/>
                          <a:gd name="connsiteY11" fmla="*/ 679313 h 1575798"/>
                          <a:gd name="connsiteX12" fmla="*/ 667842 w 1241163"/>
                          <a:gd name="connsiteY12" fmla="*/ 359998 h 15757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241163" h="1575798">
                            <a:moveTo>
                              <a:pt x="667842" y="359998"/>
                            </a:moveTo>
                            <a:cubicBezTo>
                              <a:pt x="508185" y="248722"/>
                              <a:pt x="370299" y="55199"/>
                              <a:pt x="275956" y="11656"/>
                            </a:cubicBezTo>
                            <a:cubicBezTo>
                              <a:pt x="181613" y="-31887"/>
                              <a:pt x="111461" y="57617"/>
                              <a:pt x="101785" y="98741"/>
                            </a:cubicBezTo>
                            <a:cubicBezTo>
                              <a:pt x="92109" y="139865"/>
                              <a:pt x="234832" y="195503"/>
                              <a:pt x="217899" y="258398"/>
                            </a:cubicBezTo>
                            <a:cubicBezTo>
                              <a:pt x="200966" y="321293"/>
                              <a:pt x="-7072" y="369675"/>
                              <a:pt x="185" y="476113"/>
                            </a:cubicBezTo>
                            <a:cubicBezTo>
                              <a:pt x="7442" y="582551"/>
                              <a:pt x="176775" y="718018"/>
                              <a:pt x="261442" y="897027"/>
                            </a:cubicBezTo>
                            <a:cubicBezTo>
                              <a:pt x="346109" y="1076036"/>
                              <a:pt x="421099" y="1465503"/>
                              <a:pt x="508185" y="1550170"/>
                            </a:cubicBezTo>
                            <a:cubicBezTo>
                              <a:pt x="595271" y="1634837"/>
                              <a:pt x="747670" y="1489694"/>
                              <a:pt x="783956" y="1405027"/>
                            </a:cubicBezTo>
                            <a:cubicBezTo>
                              <a:pt x="820242" y="1320360"/>
                              <a:pt x="701709" y="1097808"/>
                              <a:pt x="725899" y="1042170"/>
                            </a:cubicBezTo>
                            <a:cubicBezTo>
                              <a:pt x="750090" y="986532"/>
                              <a:pt x="890394" y="1114741"/>
                              <a:pt x="929099" y="1071198"/>
                            </a:cubicBezTo>
                            <a:cubicBezTo>
                              <a:pt x="967804" y="1027655"/>
                              <a:pt x="907328" y="846227"/>
                              <a:pt x="958128" y="780913"/>
                            </a:cubicBezTo>
                            <a:cubicBezTo>
                              <a:pt x="1008928" y="715599"/>
                              <a:pt x="1289537" y="749466"/>
                              <a:pt x="1233899" y="679313"/>
                            </a:cubicBezTo>
                            <a:cubicBezTo>
                              <a:pt x="1178261" y="609161"/>
                              <a:pt x="827499" y="471274"/>
                              <a:pt x="667842" y="359998"/>
                            </a:cubicBezTo>
                            <a:close/>
                          </a:path>
                        </a:pathLst>
                      </a:custGeom>
                      <a:solidFill>
                        <a:schemeClr val="bg2"/>
                      </a:solidFill>
                      <a:ln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b="1" dirty="0">
                            <a:solidFill>
                              <a:schemeClr val="bg2"/>
                            </a:solidFill>
                          </a:rPr>
                          <a:t>Y</a:t>
                        </a:r>
                        <a:endParaRPr lang="zh-CN" altLang="en-US" b="1" dirty="0">
                          <a:solidFill>
                            <a:schemeClr val="bg2"/>
                          </a:solidFill>
                        </a:endParaRPr>
                      </a:p>
                    </p:txBody>
                  </p:sp>
                  <p:grpSp>
                    <p:nvGrpSpPr>
                      <p:cNvPr id="26" name="组合 25"/>
                      <p:cNvGrpSpPr/>
                      <p:nvPr/>
                    </p:nvGrpSpPr>
                    <p:grpSpPr>
                      <a:xfrm>
                        <a:off x="9106475" y="4250692"/>
                        <a:ext cx="915507" cy="1468428"/>
                        <a:chOff x="11742609" y="4192525"/>
                        <a:chExt cx="915507" cy="1468428"/>
                      </a:xfrm>
                    </p:grpSpPr>
                    <p:cxnSp>
                      <p:nvCxnSpPr>
                        <p:cNvPr id="27" name="直接箭头连接符 26"/>
                        <p:cNvCxnSpPr/>
                        <p:nvPr/>
                      </p:nvCxnSpPr>
                      <p:spPr>
                        <a:xfrm flipH="1">
                          <a:off x="11742609" y="5235763"/>
                          <a:ext cx="294925" cy="27590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" name="直接箭头连接符 27"/>
                        <p:cNvCxnSpPr/>
                        <p:nvPr/>
                      </p:nvCxnSpPr>
                      <p:spPr>
                        <a:xfrm flipV="1">
                          <a:off x="12037534" y="4192525"/>
                          <a:ext cx="0" cy="104323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直接箭头连接符 28"/>
                        <p:cNvCxnSpPr/>
                        <p:nvPr/>
                      </p:nvCxnSpPr>
                      <p:spPr>
                        <a:xfrm>
                          <a:off x="12037534" y="5235763"/>
                          <a:ext cx="620582" cy="42519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bg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8" name="左弧形箭头 17"/>
                  <p:cNvSpPr/>
                  <p:nvPr/>
                </p:nvSpPr>
                <p:spPr>
                  <a:xfrm flipV="1">
                    <a:off x="9330274" y="2946727"/>
                    <a:ext cx="491740" cy="1444983"/>
                  </a:xfrm>
                  <a:prstGeom prst="curvedRightArrow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左弧形箭头 18"/>
                  <p:cNvSpPr/>
                  <p:nvPr/>
                </p:nvSpPr>
                <p:spPr>
                  <a:xfrm flipH="1">
                    <a:off x="10586731" y="2946727"/>
                    <a:ext cx="489277" cy="1547758"/>
                  </a:xfrm>
                  <a:prstGeom prst="curvedRightArrow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左弧形箭头 19"/>
                  <p:cNvSpPr/>
                  <p:nvPr/>
                </p:nvSpPr>
                <p:spPr>
                  <a:xfrm flipV="1">
                    <a:off x="6275193" y="2866864"/>
                    <a:ext cx="491740" cy="1444983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左弧形箭头 20"/>
                  <p:cNvSpPr/>
                  <p:nvPr/>
                </p:nvSpPr>
                <p:spPr>
                  <a:xfrm flipH="1">
                    <a:off x="7654820" y="2869461"/>
                    <a:ext cx="489277" cy="1547758"/>
                  </a:xfrm>
                  <a:prstGeom prst="curved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004884" y="2210822"/>
                <a:ext cx="5686335" cy="3895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000000"/>
                    </a:solidFill>
                  </a:rPr>
                  <a:t>Can VAEs Uncover True Generative Factors?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rgbClr val="000000"/>
                    </a:solidFill>
                  </a:rPr>
                  <a:t>及当前的挑战</a:t>
                </a:r>
                <a:r>
                  <a:rPr lang="en-US" altLang="zh-CN" sz="1600" dirty="0"/>
                  <a:t> </a:t>
                </a:r>
                <a:endParaRPr lang="en-US" altLang="zh-CN" sz="16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 smtClean="0"/>
                  <a:t>Marginal</a:t>
                </a:r>
                <a:r>
                  <a:rPr lang="zh-CN" altLang="en-US" sz="1600" dirty="0"/>
                  <a:t>分布</a:t>
                </a:r>
                <a:r>
                  <a:rPr lang="en-US" altLang="zh-CN" sz="1600" dirty="0"/>
                  <a:t>P(x)</a:t>
                </a:r>
                <a:r>
                  <a:rPr lang="zh-CN" altLang="en-US" sz="1600" dirty="0"/>
                  <a:t>有无穷多的</a:t>
                </a:r>
                <a:r>
                  <a:rPr lang="en-US" altLang="zh-CN" sz="1600" dirty="0"/>
                  <a:t>(</a:t>
                </a:r>
                <a:r>
                  <a:rPr lang="zh-CN" altLang="en-US" sz="1600" dirty="0"/>
                  <a:t>生成过程</a:t>
                </a:r>
                <a:r>
                  <a:rPr lang="en-US" altLang="zh-CN" sz="1600" dirty="0"/>
                  <a:t>)</a:t>
                </a:r>
                <a:r>
                  <a:rPr lang="zh-CN" altLang="en-US" sz="1600" dirty="0"/>
                  <a:t>等价</a:t>
                </a:r>
                <a:r>
                  <a:rPr lang="zh-CN" altLang="en-US" sz="1600" dirty="0" smtClean="0"/>
                  <a:t>表示：</a:t>
                </a:r>
                <a:endParaRPr lang="en-US" altLang="zh-CN" sz="160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dz</m:t>
                          </m:r>
                        </m:e>
                      </m:nary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acc>
                    <m:r>
                      <a:rPr lang="en-US" altLang="zh-CN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, and is completely entangled with respect to </a:t>
                </a:r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z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600" b="1" dirty="0">
                  <a:solidFill>
                    <a:srgbClr val="000000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zh-CN" altLang="en-US" sz="1600" dirty="0" smtClean="0"/>
                  <a:t>当前解耦模型分析</a:t>
                </a:r>
                <a:r>
                  <a:rPr lang="zh-CN" altLang="en-US" sz="1600" dirty="0"/>
                  <a:t>出的独立因子并非确定的，超参数</a:t>
                </a:r>
                <a:r>
                  <a:rPr lang="en-US" altLang="zh-CN" sz="1600" dirty="0"/>
                  <a:t>/</a:t>
                </a:r>
                <a:r>
                  <a:rPr lang="zh-CN" altLang="en-US" sz="1600" dirty="0"/>
                  <a:t>随机初始化会影响结果</a:t>
                </a:r>
                <a:endParaRPr lang="en-US" altLang="zh-CN" sz="16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zh-CN" sz="1600" dirty="0"/>
                  <a:t>Inductive bias</a:t>
                </a:r>
                <a:r>
                  <a:rPr lang="zh-CN" altLang="en-US" sz="1600" dirty="0"/>
                  <a:t>，需要先验知识</a:t>
                </a:r>
                <a:r>
                  <a:rPr lang="en-US" altLang="zh-CN" sz="1600" dirty="0"/>
                  <a:t>/</a:t>
                </a:r>
                <a:r>
                  <a:rPr lang="zh-CN" altLang="en-US" sz="1600" dirty="0" smtClean="0"/>
                  <a:t>假设</a:t>
                </a:r>
                <a:endParaRPr lang="en-US" altLang="zh-CN" sz="1600" dirty="0" smtClean="0"/>
              </a:p>
              <a:p>
                <a:pPr marL="342900" indent="-342900">
                  <a:lnSpc>
                    <a:spcPct val="120000"/>
                  </a:lnSpc>
                  <a:buFontTx/>
                  <a:buAutoNum type="arabicPeriod"/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Our dataset: No well-defined set of “true” generative factors 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84" y="2210822"/>
                <a:ext cx="5686335" cy="3895938"/>
              </a:xfrm>
              <a:prstGeom prst="rect">
                <a:avLst/>
              </a:prstGeom>
              <a:blipFill>
                <a:blip r:embed="rId18"/>
                <a:stretch>
                  <a:fillRect l="-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7464321" y="6225547"/>
            <a:ext cx="4510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A1A1A"/>
                </a:solidFill>
              </a:rPr>
              <a:t>Challenging Common Assumptions in the Unsupervised Learning of Disentangled </a:t>
            </a:r>
            <a:r>
              <a:rPr lang="en-US" altLang="zh-CN" sz="1200" dirty="0" smtClean="0">
                <a:solidFill>
                  <a:srgbClr val="1A1A1A"/>
                </a:solidFill>
              </a:rPr>
              <a:t>Representations, ICML2019</a:t>
            </a:r>
            <a:endParaRPr lang="zh-CN" altLang="en-US" sz="1200" dirty="0"/>
          </a:p>
        </p:txBody>
      </p:sp>
      <p:graphicFrame>
        <p:nvGraphicFramePr>
          <p:cNvPr id="42" name="图示 41"/>
          <p:cNvGraphicFramePr/>
          <p:nvPr>
            <p:extLst>
              <p:ext uri="{D42A27DB-BD31-4B8C-83A1-F6EECF244321}">
                <p14:modId xmlns:p14="http://schemas.microsoft.com/office/powerpoint/2010/main" val="4072141770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25151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25007"/>
                  </p:ext>
                </p:extLst>
              </p:nvPr>
            </p:nvGraphicFramePr>
            <p:xfrm>
              <a:off x="852054" y="3695369"/>
              <a:ext cx="9331038" cy="2360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8438">
                      <a:extLst>
                        <a:ext uri="{9D8B030D-6E8A-4147-A177-3AD203B41FA5}">
                          <a16:colId xmlns:a16="http://schemas.microsoft.com/office/drawing/2014/main" val="1352155995"/>
                        </a:ext>
                      </a:extLst>
                    </a:gridCol>
                    <a:gridCol w="3982199">
                      <a:extLst>
                        <a:ext uri="{9D8B030D-6E8A-4147-A177-3AD203B41FA5}">
                          <a16:colId xmlns:a16="http://schemas.microsoft.com/office/drawing/2014/main" val="3023711777"/>
                        </a:ext>
                      </a:extLst>
                    </a:gridCol>
                    <a:gridCol w="3200401">
                      <a:extLst>
                        <a:ext uri="{9D8B030D-6E8A-4147-A177-3AD203B41FA5}">
                          <a16:colId xmlns:a16="http://schemas.microsoft.com/office/drawing/2014/main" val="882592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解耦模型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策略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目标函数</a:t>
                          </a:r>
                          <a:r>
                            <a:rPr lang="en-US" altLang="zh-CN" sz="1600" dirty="0" smtClean="0"/>
                            <a:t>(min</a:t>
                          </a:r>
                          <a:r>
                            <a:rPr lang="zh-CN" altLang="en-US" sz="1600" dirty="0" smtClean="0"/>
                            <a:t>正则项部分</a:t>
                          </a:r>
                          <a:r>
                            <a:rPr lang="en-US" altLang="zh-CN" sz="1600" dirty="0" smtClean="0"/>
                            <a:t>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6227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600" b="1" i="1" dirty="0" smtClean="0"/>
                            <a:t>β</a:t>
                          </a:r>
                          <a:r>
                            <a:rPr lang="en-US" altLang="zh-CN" sz="1600" b="1" dirty="0" smtClean="0"/>
                            <a:t>-VAE</a:t>
                          </a:r>
                          <a:r>
                            <a:rPr lang="en-US" altLang="zh-CN" sz="1600" dirty="0" smtClean="0"/>
                            <a:t>,</a:t>
                          </a:r>
                          <a:r>
                            <a:rPr lang="en-US" altLang="zh-CN" sz="1600" baseline="0" dirty="0" smtClean="0"/>
                            <a:t> </a:t>
                          </a:r>
                          <a:r>
                            <a:rPr lang="en-US" altLang="zh-CN" sz="1600" b="1" i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AnnealedVAE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Up-weight the KL term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𝐾𝐿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𝐾𝐿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934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600" b="1" i="1" dirty="0" smtClean="0"/>
                            <a:t>β</a:t>
                          </a:r>
                          <a:r>
                            <a:rPr lang="en-US" altLang="zh-CN" sz="1600" b="1" dirty="0" smtClean="0"/>
                            <a:t>-TCVAE</a:t>
                          </a:r>
                          <a:r>
                            <a:rPr lang="en-US" altLang="zh-CN" sz="1600" dirty="0" smtClean="0"/>
                            <a:t>, </a:t>
                          </a:r>
                          <a:r>
                            <a:rPr lang="en-US" altLang="zh-CN" sz="1600" b="1" dirty="0" err="1" smtClean="0"/>
                            <a:t>FactorVAE</a:t>
                          </a:r>
                          <a:endParaRPr lang="zh-CN" altLang="en-US" sz="16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correlation penalty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d>
                                <m:dPr>
                                  <m:begChr m:val="|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oMath>
                          </a14:m>
                          <a:r>
                            <a:rPr lang="zh-CN" altLang="en-US" sz="1600" dirty="0" smtClean="0"/>
                            <a:t>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25976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1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DIP-VAE (-I and -II)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Matching moments of the marginal posterior (q(z)) from a factorized prior (p(z))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9058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</a:rPr>
                            <a:t>其它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其它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其它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6871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25007"/>
                  </p:ext>
                </p:extLst>
              </p:nvPr>
            </p:nvGraphicFramePr>
            <p:xfrm>
              <a:off x="852054" y="3695369"/>
              <a:ext cx="9331038" cy="2360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8438">
                      <a:extLst>
                        <a:ext uri="{9D8B030D-6E8A-4147-A177-3AD203B41FA5}">
                          <a16:colId xmlns:a16="http://schemas.microsoft.com/office/drawing/2014/main" val="1352155995"/>
                        </a:ext>
                      </a:extLst>
                    </a:gridCol>
                    <a:gridCol w="3982199">
                      <a:extLst>
                        <a:ext uri="{9D8B030D-6E8A-4147-A177-3AD203B41FA5}">
                          <a16:colId xmlns:a16="http://schemas.microsoft.com/office/drawing/2014/main" val="3023711777"/>
                        </a:ext>
                      </a:extLst>
                    </a:gridCol>
                    <a:gridCol w="3200401">
                      <a:extLst>
                        <a:ext uri="{9D8B030D-6E8A-4147-A177-3AD203B41FA5}">
                          <a16:colId xmlns:a16="http://schemas.microsoft.com/office/drawing/2014/main" val="882592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解耦模型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策略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目标函数</a:t>
                          </a:r>
                          <a:r>
                            <a:rPr lang="en-US" altLang="zh-CN" sz="1600" dirty="0" smtClean="0"/>
                            <a:t>(min</a:t>
                          </a:r>
                          <a:r>
                            <a:rPr lang="zh-CN" altLang="en-US" sz="1600" dirty="0" smtClean="0"/>
                            <a:t>正则项部分</a:t>
                          </a:r>
                          <a:r>
                            <a:rPr lang="en-US" altLang="zh-CN" sz="1600" dirty="0" smtClean="0"/>
                            <a:t>)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7622715"/>
                      </a:ext>
                    </a:extLst>
                  </a:tr>
                  <a:tr h="65747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600" b="1" i="1" dirty="0" smtClean="0"/>
                            <a:t>β</a:t>
                          </a:r>
                          <a:r>
                            <a:rPr lang="en-US" altLang="zh-CN" sz="1600" b="1" dirty="0" smtClean="0"/>
                            <a:t>-VAE</a:t>
                          </a:r>
                          <a:r>
                            <a:rPr lang="en-US" altLang="zh-CN" sz="1600" dirty="0" smtClean="0"/>
                            <a:t>,</a:t>
                          </a:r>
                          <a:r>
                            <a:rPr lang="en-US" altLang="zh-CN" sz="1600" baseline="0" dirty="0" smtClean="0"/>
                            <a:t> </a:t>
                          </a:r>
                          <a:r>
                            <a:rPr lang="en-US" altLang="zh-CN" sz="1600" b="1" i="0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AnnealedVAE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Up-weight the KL term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92000" t="-59259" r="-762" b="-20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9342838"/>
                      </a:ext>
                    </a:extLst>
                  </a:tr>
                  <a:tr h="38246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600" b="1" i="1" dirty="0" smtClean="0"/>
                            <a:t>β</a:t>
                          </a:r>
                          <a:r>
                            <a:rPr lang="en-US" altLang="zh-CN" sz="1600" b="1" dirty="0" smtClean="0"/>
                            <a:t>-TCVAE</a:t>
                          </a:r>
                          <a:r>
                            <a:rPr lang="en-US" altLang="zh-CN" sz="1600" dirty="0" smtClean="0"/>
                            <a:t>, </a:t>
                          </a:r>
                          <a:r>
                            <a:rPr lang="en-US" altLang="zh-CN" sz="1600" b="1" dirty="0" err="1" smtClean="0"/>
                            <a:t>FactorVAE</a:t>
                          </a:r>
                          <a:endParaRPr lang="zh-CN" altLang="en-US" sz="16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total correlation penalty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92000" t="-273016" r="-762" b="-2587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259766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1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DIP-VAE (-I and -II)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Matching moments of the marginal posterior (q(z)) from a factorized prior (p(z))</a:t>
                          </a:r>
                          <a:r>
                            <a:rPr lang="en-US" altLang="zh-CN" sz="1600" dirty="0" smtClean="0"/>
                            <a:t>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92000" t="-247368" r="-762" b="-7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9058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</a:rPr>
                            <a:t>其它</a:t>
                          </a:r>
                          <a:endParaRPr lang="zh-CN" altLang="en-US" sz="16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其它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zh-CN" altLang="en-US" sz="1600" dirty="0" smtClean="0"/>
                            <a:t>其它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68710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2054" y="2831471"/>
                <a:ext cx="6148093" cy="700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 dirty="0" smtClean="0"/>
                  <a:t>Baseline model</a:t>
                </a:r>
                <a:r>
                  <a:rPr lang="en-US" altLang="zh-CN" dirty="0" smtClean="0"/>
                  <a:t>: VAE</a:t>
                </a:r>
              </a:p>
              <a:p>
                <a:pPr>
                  <a:defRPr/>
                </a:pPr>
                <a:r>
                  <a:rPr lang="en-US" altLang="zh-CN" dirty="0" smtClean="0"/>
                  <a:t>VAE ELBO: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)||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4" y="2831471"/>
                <a:ext cx="6148093" cy="700769"/>
              </a:xfrm>
              <a:prstGeom prst="rect">
                <a:avLst/>
              </a:prstGeom>
              <a:blipFill>
                <a:blip r:embed="rId13"/>
                <a:stretch>
                  <a:fillRect l="-893" t="-4348" b="-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852054" y="2206677"/>
            <a:ext cx="1215397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Models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485641200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8331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17" y="2900594"/>
            <a:ext cx="4706007" cy="32103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250" y="2751291"/>
            <a:ext cx="454804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/>
              <a:t>目的</a:t>
            </a:r>
            <a:r>
              <a:rPr lang="zh-CN" altLang="en-US" sz="1600" dirty="0" smtClean="0"/>
              <a:t>：用于选择模型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zh-CN" altLang="en-US" sz="1600" b="1" dirty="0" smtClean="0"/>
              <a:t>当前报道的指标：</a:t>
            </a:r>
            <a:endParaRPr lang="en-US" altLang="zh-CN" sz="1600" b="1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On toy dataset: known generative factors;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</a:rPr>
              <a:t>&gt; </a:t>
            </a:r>
            <a:r>
              <a:rPr lang="en-US" altLang="zh-CN" sz="1600" dirty="0" err="1" smtClean="0">
                <a:solidFill>
                  <a:schemeClr val="accent1"/>
                </a:solidFill>
              </a:rPr>
              <a:t>BetaVAE</a:t>
            </a:r>
            <a:r>
              <a:rPr lang="en-US" altLang="zh-CN" sz="1600" dirty="0" smtClean="0">
                <a:solidFill>
                  <a:schemeClr val="accent1"/>
                </a:solidFill>
              </a:rPr>
              <a:t> score, </a:t>
            </a:r>
            <a:r>
              <a:rPr lang="en-US" altLang="zh-CN" sz="1600" dirty="0" err="1" smtClean="0">
                <a:solidFill>
                  <a:schemeClr val="accent1"/>
                </a:solidFill>
              </a:rPr>
              <a:t>FactorVAE</a:t>
            </a:r>
            <a:r>
              <a:rPr lang="en-US" altLang="zh-CN" sz="1600" dirty="0" smtClean="0">
                <a:solidFill>
                  <a:schemeClr val="accent1"/>
                </a:solidFill>
              </a:rPr>
              <a:t> score, DCI, MIG, SAP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On real data: unknown generative factors;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accent1"/>
                </a:solidFill>
              </a:rPr>
              <a:t>UDR </a:t>
            </a:r>
            <a:r>
              <a:rPr lang="en-US" altLang="zh-CN" sz="1600" dirty="0">
                <a:solidFill>
                  <a:schemeClr val="accent1"/>
                </a:solidFill>
              </a:rPr>
              <a:t>(Unsupervised Disentanglement Ranking</a:t>
            </a:r>
            <a:r>
              <a:rPr lang="en-US" altLang="zh-CN" sz="1600" dirty="0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779250" y="2147454"/>
            <a:ext cx="1213794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Metrics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1233" y="5275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Our dataset: No well-defined set </a:t>
            </a:r>
            <a:r>
              <a:rPr lang="en-US" altLang="zh-CN" dirty="0">
                <a:solidFill>
                  <a:srgbClr val="FF0000"/>
                </a:solidFill>
              </a:rPr>
              <a:t>of “true” generative factors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789754194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725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sp>
        <p:nvSpPr>
          <p:cNvPr id="8" name="矩形 7"/>
          <p:cNvSpPr/>
          <p:nvPr/>
        </p:nvSpPr>
        <p:spPr>
          <a:xfrm>
            <a:off x="779250" y="2147454"/>
            <a:ext cx="1213794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Metrics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63149" y="2147592"/>
            <a:ext cx="9095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Most current model selection need the ground truth generative process and/or attribute labels, which are required by all the currently existing disentanglement metrics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UDR (Unsupervised Disentanglement Ranking) need no ground truth generative process labels</a:t>
            </a:r>
            <a:endParaRPr lang="zh-CN" alt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47" y="3209591"/>
            <a:ext cx="5324488" cy="29376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29536" y="6262331"/>
            <a:ext cx="3837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Schematic illustration of the UDR </a:t>
            </a:r>
            <a:r>
              <a:rPr lang="en-US" altLang="zh-CN" sz="1600" dirty="0" smtClean="0">
                <a:solidFill>
                  <a:srgbClr val="000000"/>
                </a:solidFill>
              </a:rPr>
              <a:t>method</a:t>
            </a:r>
            <a:endParaRPr lang="zh-CN" altLang="en-US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13" y="5276992"/>
            <a:ext cx="2838846" cy="66684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341756" y="6262331"/>
            <a:ext cx="3434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Unsupervised Model Selection for </a:t>
            </a:r>
            <a:r>
              <a:rPr lang="en-US" altLang="zh-CN" sz="1200" dirty="0" err="1">
                <a:solidFill>
                  <a:srgbClr val="000000"/>
                </a:solidFill>
              </a:rPr>
              <a:t>Variational</a:t>
            </a:r>
            <a:r>
              <a:rPr lang="en-US" altLang="zh-CN" sz="1200" dirty="0">
                <a:solidFill>
                  <a:srgbClr val="000000"/>
                </a:solidFill>
              </a:rPr>
              <a:t> Disentangled Representation </a:t>
            </a:r>
            <a:r>
              <a:rPr lang="en-US" altLang="zh-CN" sz="1200" dirty="0" smtClean="0">
                <a:solidFill>
                  <a:srgbClr val="000000"/>
                </a:solidFill>
              </a:rPr>
              <a:t>Learning</a:t>
            </a:r>
            <a:r>
              <a:rPr lang="en-US" altLang="zh-CN" sz="1200" dirty="0" smtClean="0"/>
              <a:t>., ICLR2020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656112803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220213" y="3795070"/>
            <a:ext cx="3926758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一种解耦模型在不同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初始化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下学习到的特征一致，则更有可能是一个好的解耦模型（满足稳定性）。用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UDR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指标进行量化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00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3123316"/>
                  </p:ext>
                </p:extLst>
              </p:nvPr>
            </p:nvGraphicFramePr>
            <p:xfrm>
              <a:off x="729438" y="2845388"/>
              <a:ext cx="10515600" cy="3577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1290">
                      <a:extLst>
                        <a:ext uri="{9D8B030D-6E8A-4147-A177-3AD203B41FA5}">
                          <a16:colId xmlns:a16="http://schemas.microsoft.com/office/drawing/2014/main" val="781975313"/>
                        </a:ext>
                      </a:extLst>
                    </a:gridCol>
                    <a:gridCol w="7554310">
                      <a:extLst>
                        <a:ext uri="{9D8B030D-6E8A-4147-A177-3AD203B41FA5}">
                          <a16:colId xmlns:a16="http://schemas.microsoft.com/office/drawing/2014/main" val="1110552217"/>
                        </a:ext>
                      </a:extLst>
                    </a:gridCol>
                  </a:tblGrid>
                  <a:tr h="327321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solidFill>
                                <a:schemeClr val="tx1"/>
                              </a:solidFill>
                            </a:rPr>
                            <a:t>1. </a:t>
                          </a:r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维度</a:t>
                          </a:r>
                          <a:r>
                            <a:rPr lang="en-US" altLang="zh-CN" sz="1600" dirty="0" err="1" smtClean="0">
                              <a:solidFill>
                                <a:schemeClr val="tx1"/>
                              </a:solidFill>
                            </a:rPr>
                            <a:t>zi</a:t>
                          </a:r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包含样本信息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b="0" dirty="0">
                            <a:latin typeface="+mn-ea"/>
                            <a:ea typeface="+mn-ea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51516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KL</m:t>
                                </m:r>
                                <m:r>
                                  <a:rPr lang="en-US" altLang="zh-CN" sz="16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r>
                                  <a:rPr lang="en-US" altLang="zh-CN" sz="16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1600" b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CN" sz="16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  <m:d>
                                  <m:dPr>
                                    <m:begChr m:val="|"/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b="0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如果对于样本点</a:t>
                          </a:r>
                          <a:r>
                            <a:rPr lang="en-US" altLang="zh-CN" sz="1600" b="0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x,</a:t>
                          </a:r>
                          <a:r>
                            <a:rPr lang="en-US" altLang="zh-CN" sz="1600" b="0" baseline="0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µ</a:t>
                          </a:r>
                          <a:r>
                            <a:rPr lang="en-US" altLang="zh-CN" sz="1600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zh-CN" altLang="en-US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总是</a:t>
                          </a:r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0,</a:t>
                          </a:r>
                          <a:r>
                            <a:rPr lang="en-US" altLang="zh-CN" sz="1600" b="0" i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600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σi</a:t>
                          </a:r>
                          <a:r>
                            <a:rPr lang="zh-CN" altLang="en-US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总是</a:t>
                          </a:r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1,</a:t>
                          </a:r>
                          <a:r>
                            <a:rPr lang="en-US" altLang="zh-CN" sz="1600" b="0" i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KL</m:t>
                              </m:r>
                              <m:r>
                                <a:rPr lang="en-US" altLang="zh-CN" sz="16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zh-CN" sz="160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CN" sz="16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600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16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d>
                                <m:dPr>
                                  <m:begChr m:val="|"/>
                                  <m:ctrlPr>
                                    <a:rPr lang="en-US" altLang="zh-CN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zh-CN" altLang="en-US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意味着</a:t>
                          </a:r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latent channels </a:t>
                          </a:r>
                          <a:r>
                            <a:rPr lang="en-US" altLang="zh-CN" sz="1600" b="0" i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zi</a:t>
                          </a:r>
                          <a:r>
                            <a:rPr lang="en-US" altLang="zh-CN" sz="1600" b="0" i="1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have zero capacity</a:t>
                          </a:r>
                          <a:r>
                            <a:rPr lang="zh-CN" altLang="en-US" sz="1600" b="0" i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（即没有样本信息）</a:t>
                          </a:r>
                          <a:r>
                            <a:rPr lang="en-US" altLang="zh-CN" sz="1600" b="0" dirty="0" smtClean="0">
                              <a:latin typeface="+mn-ea"/>
                              <a:ea typeface="+mn-ea"/>
                            </a:rPr>
                            <a:t> </a:t>
                          </a:r>
                          <a:endParaRPr lang="zh-CN" altLang="en-US" sz="1600" b="0" dirty="0">
                            <a:latin typeface="+mn-ea"/>
                            <a:ea typeface="+mn-ea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3279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1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altLang="zh-CN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p>
                                    </m:sSup>
                                    <m:r>
                                      <a:rPr lang="en-US" altLang="zh-CN" sz="1600" b="0" i="0" smtClean="0">
                                        <a:latin typeface="Cambria Math" panose="02040503050406030204" pitchFamily="18" charset="0"/>
                                      </a:rPr>
                                      <m:t>;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d>
                                      <m:d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~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altLang="zh-CN" sz="1600" b="0" dirty="0" smtClean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logQ</m:t>
                                  </m:r>
                                  <m:d>
                                    <m:d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altLang="zh-CN" sz="1600" b="0" dirty="0" smtClean="0"/>
                            <a:t>           </a:t>
                          </a:r>
                          <a:r>
                            <a:rPr lang="en-US" altLang="zh-CN" sz="1600" b="0" dirty="0" smtClean="0">
                              <a:latin typeface="等线" panose="02010600030101010101" pitchFamily="2" charset="-122"/>
                              <a:ea typeface="+mn-ea"/>
                            </a:rPr>
                            <a:t>← </a:t>
                          </a:r>
                          <a:r>
                            <a:rPr lang="zh-CN" altLang="en-US" sz="1600" b="0" dirty="0" smtClean="0">
                              <a:latin typeface="等线" panose="02010600030101010101" pitchFamily="2" charset="-122"/>
                              <a:ea typeface="+mn-ea"/>
                            </a:rPr>
                            <a:t>参考</a:t>
                          </a:r>
                          <a:r>
                            <a:rPr lang="en-US" altLang="zh-CN" sz="1600" dirty="0" err="1" smtClean="0"/>
                            <a:t>infoGAN</a:t>
                          </a:r>
                          <a:endParaRPr lang="en-US" altLang="zh-CN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aln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p>
                                    </m:sSup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~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0" smtClean="0"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μ</m:t>
                                        </m:r>
                                        <m: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 smtClean="0">
                                            <a:latin typeface="Cambria Math" panose="02040503050406030204" pitchFamily="18" charset="0"/>
                                          </a:rPr>
                                          <m:t>En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coder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836344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b="1" dirty="0" smtClean="0"/>
                            <a:t>2. </a:t>
                          </a:r>
                          <a:r>
                            <a:rPr lang="zh-CN" altLang="en-US" sz="1600" b="1" dirty="0" smtClean="0"/>
                            <a:t>有信息的维度之间应相互独立（</a:t>
                          </a:r>
                          <a:r>
                            <a:rPr lang="zh-CN" altLang="en-US" sz="1600" b="1" dirty="0" smtClean="0">
                              <a:solidFill>
                                <a:srgbClr val="FF0000"/>
                              </a:solidFill>
                            </a:rPr>
                            <a:t>是否等价于包含了不同的信息？</a:t>
                          </a:r>
                          <a:r>
                            <a:rPr lang="zh-CN" altLang="en-US" sz="1600" b="1" dirty="0" smtClean="0"/>
                            <a:t>）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3840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Corr</m:t>
                                </m:r>
                                <m:r>
                                  <a:rPr lang="en-US" altLang="zh-CN" sz="1600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dirty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dirty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1600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dirty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dirty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altLang="zh-CN" sz="160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计算相关性指标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981804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b="1" dirty="0" smtClean="0"/>
                            <a:t>3. </a:t>
                          </a:r>
                          <a:r>
                            <a:rPr lang="zh-CN" altLang="en-US" sz="1600" b="1" dirty="0" smtClean="0"/>
                            <a:t>同一模型，不同初始化参数，学习到的特征应一致（参考</a:t>
                          </a:r>
                          <a:r>
                            <a:rPr lang="en-US" altLang="zh-CN" sz="1600" b="1" dirty="0" smtClean="0"/>
                            <a:t>UDR</a:t>
                          </a:r>
                          <a:r>
                            <a:rPr lang="zh-CN" altLang="en-US" sz="1600" b="1" dirty="0" smtClean="0"/>
                            <a:t>）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7133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 smtClean="0"/>
                            <a:t>信息维度的相关性矩阵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Lasso/Spearman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0070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3123316"/>
                  </p:ext>
                </p:extLst>
              </p:nvPr>
            </p:nvGraphicFramePr>
            <p:xfrm>
              <a:off x="729438" y="2845388"/>
              <a:ext cx="10515600" cy="3577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1290">
                      <a:extLst>
                        <a:ext uri="{9D8B030D-6E8A-4147-A177-3AD203B41FA5}">
                          <a16:colId xmlns:a16="http://schemas.microsoft.com/office/drawing/2014/main" val="781975313"/>
                        </a:ext>
                      </a:extLst>
                    </a:gridCol>
                    <a:gridCol w="7554310">
                      <a:extLst>
                        <a:ext uri="{9D8B030D-6E8A-4147-A177-3AD203B41FA5}">
                          <a16:colId xmlns:a16="http://schemas.microsoft.com/office/drawing/2014/main" val="1110552217"/>
                        </a:ext>
                      </a:extLst>
                    </a:gridCol>
                  </a:tblGrid>
                  <a:tr h="335280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solidFill>
                                <a:schemeClr val="tx1"/>
                              </a:solidFill>
                            </a:rPr>
                            <a:t>1. </a:t>
                          </a:r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维度</a:t>
                          </a:r>
                          <a:r>
                            <a:rPr lang="en-US" altLang="zh-CN" sz="1600" dirty="0" err="1" smtClean="0">
                              <a:solidFill>
                                <a:schemeClr val="tx1"/>
                              </a:solidFill>
                            </a:rPr>
                            <a:t>zi</a:t>
                          </a:r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包含样本信息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b="0" dirty="0">
                            <a:latin typeface="+mn-ea"/>
                            <a:ea typeface="+mn-ea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5151651"/>
                      </a:ext>
                    </a:extLst>
                  </a:tr>
                  <a:tr h="6105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6" t="-57000" r="-25555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9274" t="-57000" r="-161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279300"/>
                      </a:ext>
                    </a:extLst>
                  </a:tr>
                  <a:tr h="114801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6" t="-83069" r="-255556" b="-13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9274" t="-83069" r="-161" b="-13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36344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b="1" dirty="0" smtClean="0"/>
                            <a:t>2. </a:t>
                          </a:r>
                          <a:r>
                            <a:rPr lang="zh-CN" altLang="en-US" sz="1600" b="1" dirty="0" smtClean="0"/>
                            <a:t>有信息的维度之间应相互独立（</a:t>
                          </a:r>
                          <a:r>
                            <a:rPr lang="zh-CN" altLang="en-US" sz="1600" b="1" dirty="0" smtClean="0">
                              <a:solidFill>
                                <a:srgbClr val="FF0000"/>
                              </a:solidFill>
                            </a:rPr>
                            <a:t>是否等价于包含了不同的信息？</a:t>
                          </a:r>
                          <a:r>
                            <a:rPr lang="zh-CN" altLang="en-US" sz="1600" b="1" dirty="0" smtClean="0"/>
                            <a:t>）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3840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6" t="-667213" r="-255556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 smtClean="0"/>
                            <a:t>计算相关性指标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981804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en-US" altLang="zh-CN" sz="1600" b="1" dirty="0" smtClean="0"/>
                            <a:t>3. </a:t>
                          </a:r>
                          <a:r>
                            <a:rPr lang="zh-CN" altLang="en-US" sz="1600" b="1" dirty="0" smtClean="0"/>
                            <a:t>同一模型，不同初始化参数，学习到的特征应一致（参考</a:t>
                          </a:r>
                          <a:r>
                            <a:rPr lang="en-US" altLang="zh-CN" sz="1600" b="1" dirty="0" smtClean="0"/>
                            <a:t>UDR</a:t>
                          </a:r>
                          <a:r>
                            <a:rPr lang="zh-CN" altLang="en-US" sz="1600" b="1" dirty="0" smtClean="0"/>
                            <a:t>）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07133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 smtClean="0"/>
                            <a:t>信息维度的相关性矩阵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Lasso/Spearman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0070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729438" y="2092036"/>
            <a:ext cx="1077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对于基因转录组数据，</a:t>
            </a:r>
            <a:r>
              <a:rPr lang="en-US" altLang="zh-CN" sz="1600" dirty="0" smtClean="0">
                <a:latin typeface="+mn-ea"/>
              </a:rPr>
              <a:t>ground-truth</a:t>
            </a:r>
            <a:r>
              <a:rPr lang="zh-CN" altLang="en-US" sz="1600" dirty="0" smtClean="0">
                <a:latin typeface="+mn-ea"/>
              </a:rPr>
              <a:t>生成</a:t>
            </a:r>
            <a:r>
              <a:rPr lang="en-US" altLang="zh-CN" sz="1600" dirty="0" smtClean="0">
                <a:latin typeface="+mn-ea"/>
              </a:rPr>
              <a:t>factor</a:t>
            </a:r>
            <a:r>
              <a:rPr lang="zh-CN" altLang="en-US" sz="1600" dirty="0" smtClean="0">
                <a:latin typeface="+mn-ea"/>
              </a:rPr>
              <a:t>未知，因此当前的大部分解耦指标都不能使用。在非监督模型中，依据学习到的解耦空间应满足的条件（</a:t>
            </a:r>
            <a:r>
              <a:rPr lang="zh-CN" altLang="en-US" sz="1600" b="1" dirty="0" smtClean="0">
                <a:latin typeface="+mn-ea"/>
              </a:rPr>
              <a:t>下表</a:t>
            </a:r>
            <a:r>
              <a:rPr lang="zh-CN" altLang="en-US" sz="1600" dirty="0" smtClean="0">
                <a:latin typeface="+mn-ea"/>
              </a:rPr>
              <a:t>）来设计指标，部分参考了</a:t>
            </a:r>
            <a:r>
              <a:rPr lang="en-US" altLang="zh-CN" sz="1600" dirty="0" smtClean="0">
                <a:latin typeface="+mn-ea"/>
              </a:rPr>
              <a:t>UDR</a:t>
            </a:r>
            <a:r>
              <a:rPr lang="zh-CN" altLang="en-US" sz="1600" dirty="0" smtClean="0">
                <a:latin typeface="+mn-ea"/>
              </a:rPr>
              <a:t>方法</a:t>
            </a:r>
            <a:endParaRPr lang="zh-CN" altLang="en-US" sz="1600" dirty="0">
              <a:latin typeface="+mn-ea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656112803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624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656112803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14401" y="2790119"/>
            <a:ext cx="10981134" cy="2830506"/>
            <a:chOff x="1" y="2706992"/>
            <a:chExt cx="10981134" cy="2830506"/>
          </a:xfrm>
        </p:grpSpPr>
        <p:sp>
          <p:nvSpPr>
            <p:cNvPr id="12" name="矩形 11"/>
            <p:cNvSpPr/>
            <p:nvPr/>
          </p:nvSpPr>
          <p:spPr>
            <a:xfrm>
              <a:off x="1" y="4211430"/>
              <a:ext cx="9157854" cy="1335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37892" y="3338945"/>
              <a:ext cx="147017" cy="979714"/>
              <a:chOff x="643356" y="1151906"/>
              <a:chExt cx="166255" cy="150222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43356" y="2487879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20" name="直线连接符 20"/>
              <p:cNvCxnSpPr>
                <a:stCxn id="19" idx="0"/>
              </p:cNvCxnSpPr>
              <p:nvPr/>
            </p:nvCxnSpPr>
            <p:spPr>
              <a:xfrm flipV="1">
                <a:off x="726484" y="1151906"/>
                <a:ext cx="0" cy="1335973"/>
              </a:xfrm>
              <a:prstGeom prst="line">
                <a:avLst/>
              </a:prstGeom>
              <a:ln w="19050">
                <a:solidFill>
                  <a:schemeClr val="accent1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524461" y="3054286"/>
              <a:ext cx="15324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非监督需要可靠的解耦指标</a:t>
              </a:r>
              <a:endParaRPr lang="zh-CN" altLang="en-US" sz="1600" b="1" dirty="0">
                <a:solidFill>
                  <a:schemeClr val="accent1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223184" y="4242489"/>
              <a:ext cx="147017" cy="973744"/>
              <a:chOff x="2525772" y="2487879"/>
              <a:chExt cx="166255" cy="149307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525772" y="2487879"/>
                <a:ext cx="166255" cy="1662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27" name="直线连接符 54"/>
              <p:cNvCxnSpPr/>
              <p:nvPr/>
            </p:nvCxnSpPr>
            <p:spPr>
              <a:xfrm>
                <a:off x="2608900" y="2644980"/>
                <a:ext cx="0" cy="1335973"/>
              </a:xfrm>
              <a:prstGeom prst="line">
                <a:avLst/>
              </a:prstGeom>
              <a:ln w="19050">
                <a:solidFill>
                  <a:schemeClr val="accent2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矩形 29"/>
            <p:cNvSpPr/>
            <p:nvPr/>
          </p:nvSpPr>
          <p:spPr>
            <a:xfrm>
              <a:off x="1393385" y="4952723"/>
              <a:ext cx="21187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  <a:latin typeface="Century Gothic"/>
                  <a:ea typeface="微软雅黑" charset="0"/>
                </a:rPr>
                <a:t>当前大部分解耦指标依赖已知生成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Century Gothic"/>
                  <a:ea typeface="微软雅黑" charset="0"/>
                </a:rPr>
                <a:t>因子</a:t>
              </a:r>
              <a:endParaRPr lang="zh-CN" altLang="en-US" sz="1600" b="1" dirty="0">
                <a:solidFill>
                  <a:schemeClr val="accent2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587670" y="3338945"/>
              <a:ext cx="147017" cy="979714"/>
              <a:chOff x="4408188" y="1151906"/>
              <a:chExt cx="166255" cy="150222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33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ln w="19050">
                <a:solidFill>
                  <a:schemeClr val="accent3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/>
            <p:cNvSpPr/>
            <p:nvPr/>
          </p:nvSpPr>
          <p:spPr>
            <a:xfrm>
              <a:off x="2734687" y="3054286"/>
              <a:ext cx="15152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entury Gothic"/>
                  <a:ea typeface="微软雅黑" charset="0"/>
                </a:rPr>
                <a:t>我们数据没有已知生成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Century Gothic"/>
                  <a:ea typeface="微软雅黑" charset="0"/>
                </a:rPr>
                <a:t>因子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067921" y="4219522"/>
              <a:ext cx="147017" cy="973744"/>
              <a:chOff x="6290604" y="2487879"/>
              <a:chExt cx="166255" cy="1493074"/>
            </a:xfrm>
            <a:solidFill>
              <a:schemeClr val="accent1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6290604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9" name="直线连接符 62"/>
              <p:cNvCxnSpPr/>
              <p:nvPr/>
            </p:nvCxnSpPr>
            <p:spPr>
              <a:xfrm>
                <a:off x="6373731" y="2644980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accent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/>
            <p:cNvSpPr/>
            <p:nvPr/>
          </p:nvSpPr>
          <p:spPr>
            <a:xfrm>
              <a:off x="4248559" y="4952723"/>
              <a:ext cx="20347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UDR</a:t>
              </a:r>
              <a:r>
                <a:rPr lang="zh-CN" altLang="en-US" sz="1600" b="1" dirty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指标至少能挑选出稳定特征的</a:t>
              </a:r>
              <a:r>
                <a:rPr lang="zh-CN" altLang="en-US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模型</a:t>
              </a:r>
              <a:endParaRPr lang="zh-CN" altLang="en-US" sz="1600" b="1" dirty="0">
                <a:solidFill>
                  <a:schemeClr val="accent1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213750" y="3346674"/>
              <a:ext cx="147017" cy="979714"/>
              <a:chOff x="4408188" y="1151906"/>
              <a:chExt cx="166255" cy="1502228"/>
            </a:xfrm>
            <a:solidFill>
              <a:schemeClr val="accent4"/>
            </a:solidFill>
          </p:grpSpPr>
          <p:sp>
            <p:nvSpPr>
              <p:cNvPr id="44" name="椭圆 43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45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accent4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427339" y="3054286"/>
              <a:ext cx="22367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4"/>
                  </a:solidFill>
                  <a:latin typeface="Century Gothic"/>
                  <a:ea typeface="微软雅黑" charset="0"/>
                </a:rPr>
                <a:t>加上我们设计的其它指标，如互信息阈值</a:t>
              </a:r>
              <a:r>
                <a:rPr lang="zh-CN" altLang="en-US" sz="1600" b="1" dirty="0" smtClean="0">
                  <a:solidFill>
                    <a:schemeClr val="accent4"/>
                  </a:solidFill>
                  <a:latin typeface="Century Gothic"/>
                  <a:ea typeface="微软雅黑" charset="0"/>
                </a:rPr>
                <a:t>等</a:t>
              </a:r>
              <a:endParaRPr lang="zh-CN" altLang="en-US" sz="1600" b="1" dirty="0">
                <a:solidFill>
                  <a:schemeClr val="accent4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472454" y="4219522"/>
              <a:ext cx="147017" cy="973744"/>
              <a:chOff x="6290604" y="2487879"/>
              <a:chExt cx="166255" cy="1493074"/>
            </a:xfrm>
            <a:solidFill>
              <a:schemeClr val="tx2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6290604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51" name="直线连接符 62"/>
              <p:cNvCxnSpPr/>
              <p:nvPr/>
            </p:nvCxnSpPr>
            <p:spPr>
              <a:xfrm>
                <a:off x="6373731" y="2644980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tx2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6619471" y="4952723"/>
              <a:ext cx="19117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Century Gothic"/>
                  <a:ea typeface="微软雅黑" charset="0"/>
                </a:rPr>
                <a:t>Landmark</a:t>
              </a:r>
              <a:r>
                <a:rPr lang="en-US" altLang="zh-CN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: 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模型</a:t>
              </a:r>
              <a:r>
                <a:rPr lang="zh-CN" altLang="en-US" sz="1600" b="1" dirty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满足我们的筛选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条件</a:t>
              </a:r>
              <a:endParaRPr lang="zh-CN" altLang="en-US" sz="1600" b="1" dirty="0">
                <a:solidFill>
                  <a:schemeClr val="tx2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071497" y="3346674"/>
              <a:ext cx="147017" cy="979714"/>
              <a:chOff x="4408188" y="1151906"/>
              <a:chExt cx="166255" cy="1502228"/>
            </a:xfrm>
            <a:solidFill>
              <a:srgbClr val="C00000"/>
            </a:solidFill>
          </p:grpSpPr>
          <p:sp>
            <p:nvSpPr>
              <p:cNvPr id="56" name="椭圆 55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7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grpFill/>
              <a:ln w="19050">
                <a:solidFill>
                  <a:srgbClr val="C0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8"/>
            <p:cNvSpPr txBox="1"/>
            <p:nvPr/>
          </p:nvSpPr>
          <p:spPr>
            <a:xfrm>
              <a:off x="8285641" y="2706992"/>
              <a:ext cx="26954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24"/>
              <a:r>
                <a:rPr lang="zh-CN" altLang="en-US" sz="1600" dirty="0" smtClean="0">
                  <a:solidFill>
                    <a:srgbClr val="FF0000"/>
                  </a:solidFill>
                  <a:latin typeface="Century Gothic" panose="020B0502020202020204" pitchFamily="34" charset="0"/>
                  <a:ea typeface="微软雅黑" charset="0"/>
                </a:rPr>
                <a:t>分析学习到的信息维度的生物学意义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即使无法完全解释解耦维度的生物学意义，一个能学习到稳定特征的模型对于小分子泛化也是有用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779250" y="2147454"/>
            <a:ext cx="1508746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Summary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问题阐述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模型设计思路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验证框架可行性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/>
              <a:t>模型</a:t>
            </a:r>
            <a:r>
              <a:rPr lang="zh-CN" altLang="en-US" b="1" dirty="0" smtClean="0"/>
              <a:t>泛化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模型可解释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展望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愿景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28030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47867" y="2028141"/>
            <a:ext cx="93558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数据集</a:t>
            </a:r>
            <a:endParaRPr lang="en-US" altLang="zh-CN" sz="2000" b="1" dirty="0" smtClean="0"/>
          </a:p>
          <a:p>
            <a:r>
              <a:rPr lang="en-US" altLang="zh-CN" sz="1600" dirty="0" smtClean="0"/>
              <a:t>First, single cell expression data, such as MCA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representative</a:t>
            </a:r>
            <a:r>
              <a:rPr lang="en-US" altLang="zh-CN" sz="1600" dirty="0"/>
              <a:t>, well-annotated subset of MCA data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containing 61,637 cells sampled from 43 tissues</a:t>
            </a:r>
            <a:r>
              <a:rPr lang="en-US" altLang="zh-CN" sz="1600" dirty="0" smtClean="0"/>
              <a:t>;</a:t>
            </a:r>
          </a:p>
          <a:p>
            <a:r>
              <a:rPr lang="en-US" altLang="zh-CN" sz="1600" dirty="0" smtClean="0"/>
              <a:t>Second</a:t>
            </a:r>
            <a:r>
              <a:rPr lang="en-US" altLang="zh-CN" sz="1600" dirty="0"/>
              <a:t>, adapted to LINCS data, and applied to our </a:t>
            </a:r>
            <a:r>
              <a:rPr lang="en-US" altLang="zh-CN" sz="1600" dirty="0" smtClean="0"/>
              <a:t>model</a:t>
            </a:r>
          </a:p>
          <a:p>
            <a:endParaRPr lang="en-US" altLang="zh-CN" sz="2000" b="1" dirty="0" smtClean="0"/>
          </a:p>
          <a:p>
            <a:r>
              <a:rPr lang="zh-CN" altLang="en-US" sz="2000" b="1" dirty="0" smtClean="0"/>
              <a:t>模型设置</a:t>
            </a:r>
            <a:endParaRPr lang="en-US" altLang="zh-CN" sz="2000" b="1" dirty="0" smtClean="0"/>
          </a:p>
          <a:p>
            <a:r>
              <a:rPr lang="en-US" altLang="zh-CN" sz="1400" dirty="0" smtClean="0"/>
              <a:t>Encoder: x </a:t>
            </a:r>
            <a:r>
              <a:rPr lang="en-US" altLang="zh-CN" sz="1400" dirty="0"/>
              <a:t>-&gt; 512 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-&gt; 512 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-&gt; 512 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</a:t>
            </a:r>
            <a:r>
              <a:rPr lang="en-US" altLang="zh-CN" sz="1400" dirty="0" smtClean="0"/>
              <a:t>-&gt; </a:t>
            </a:r>
            <a:r>
              <a:rPr lang="en-US" altLang="zh-CN" sz="1400" dirty="0"/>
              <a:t>mu, </a:t>
            </a:r>
            <a:r>
              <a:rPr lang="en-US" altLang="zh-CN" sz="1400" dirty="0" err="1"/>
              <a:t>logvar</a:t>
            </a:r>
            <a:r>
              <a:rPr lang="en-US" altLang="zh-CN" sz="1400" dirty="0"/>
              <a:t> (linear)</a:t>
            </a:r>
          </a:p>
          <a:p>
            <a:r>
              <a:rPr lang="en-US" altLang="zh-CN" sz="1400" dirty="0" smtClean="0"/>
              <a:t>Decoder: z </a:t>
            </a:r>
            <a:r>
              <a:rPr lang="en-US" altLang="zh-CN" sz="1400" dirty="0"/>
              <a:t>-&gt; 512 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-&gt; 512 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-&gt; 512 (</a:t>
            </a:r>
            <a:r>
              <a:rPr lang="en-US" altLang="zh-CN" sz="1400" dirty="0" err="1"/>
              <a:t>LeakyReLU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bn</a:t>
            </a:r>
            <a:r>
              <a:rPr lang="en-US" altLang="zh-CN" sz="1400" dirty="0"/>
              <a:t>) </a:t>
            </a:r>
            <a:r>
              <a:rPr lang="en-US" altLang="zh-CN" sz="1400" dirty="0" smtClean="0"/>
              <a:t>-&gt; </a:t>
            </a:r>
            <a:r>
              <a:rPr lang="en-US" altLang="zh-CN" sz="1400" dirty="0"/>
              <a:t>x' (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)</a:t>
            </a:r>
          </a:p>
          <a:p>
            <a:endParaRPr lang="en-US" altLang="zh-CN" sz="2000" b="1" dirty="0" smtClean="0"/>
          </a:p>
          <a:p>
            <a:r>
              <a:rPr lang="zh-CN" altLang="en-US" sz="2000" b="1" dirty="0" smtClean="0"/>
              <a:t>目标函数</a:t>
            </a:r>
            <a:endParaRPr lang="en-US" altLang="zh-CN" sz="2000" b="1" dirty="0" smtClean="0"/>
          </a:p>
          <a:p>
            <a:r>
              <a:rPr lang="zh-CN" altLang="en-US" sz="1400" dirty="0" smtClean="0">
                <a:latin typeface="+mn-ea"/>
              </a:rPr>
              <a:t>当前结果只尝试了</a:t>
            </a:r>
            <a:r>
              <a:rPr lang="en-US" altLang="zh-CN" sz="1400" dirty="0" err="1" smtClean="0">
                <a:latin typeface="+mn-ea"/>
              </a:rPr>
              <a:t>betaVAE</a:t>
            </a:r>
            <a:r>
              <a:rPr lang="zh-CN" altLang="en-US" sz="1400" dirty="0" smtClean="0">
                <a:latin typeface="+mn-ea"/>
              </a:rPr>
              <a:t>模型</a:t>
            </a:r>
            <a:endParaRPr lang="en-US" altLang="zh-CN" sz="1400" dirty="0" smtClean="0">
              <a:latin typeface="+mn-ea"/>
            </a:endParaRPr>
          </a:p>
          <a:p>
            <a:endParaRPr lang="en-US" altLang="zh-CN" sz="2000" b="1" dirty="0" smtClean="0"/>
          </a:p>
          <a:p>
            <a:r>
              <a:rPr lang="zh-CN" altLang="en-US" sz="2000" b="1" dirty="0" smtClean="0"/>
              <a:t>评价</a:t>
            </a:r>
            <a:r>
              <a:rPr lang="zh-CN" altLang="en-US" sz="2000" b="1" dirty="0"/>
              <a:t>指标</a:t>
            </a:r>
            <a:endParaRPr lang="en-US" altLang="zh-C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 训练</a:t>
            </a:r>
            <a:r>
              <a:rPr lang="zh-CN" altLang="en-US" sz="1600" dirty="0"/>
              <a:t>指标（重构能力等）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zh-CN" altLang="en-US" sz="1600" dirty="0"/>
              <a:t>解耦</a:t>
            </a:r>
            <a:r>
              <a:rPr lang="zh-CN" altLang="en-US" sz="1600" dirty="0" smtClean="0"/>
              <a:t>指标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</a:t>
            </a:r>
            <a:r>
              <a:rPr lang="zh-CN" altLang="en-US" sz="1600" dirty="0"/>
              <a:t>隐变量生物学意义分析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1" y="2390080"/>
            <a:ext cx="1614713" cy="133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79193" y="4925276"/>
                <a:ext cx="6583084" cy="458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 smtClean="0"/>
                  <a:t>BetaVAE</a:t>
                </a:r>
                <a:r>
                  <a:rPr lang="en-US" altLang="zh-CN" sz="2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</m:sSub>
                    <m:r>
                      <a:rPr lang="en-US" altLang="zh-CN" sz="2000" i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altLang="zh-CN" sz="20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m:rPr>
                        <m:sty m:val="p"/>
                      </m:rP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KL</m:t>
                    </m:r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)||</m:t>
                    </m:r>
                    <m:r>
                      <m:rPr>
                        <m:sty m:val="p"/>
                      </m:rP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0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193" y="4925276"/>
                <a:ext cx="6583084" cy="458844"/>
              </a:xfrm>
              <a:prstGeom prst="rect">
                <a:avLst/>
              </a:prstGeom>
              <a:blipFill>
                <a:blip r:embed="rId13"/>
                <a:stretch>
                  <a:fillRect l="-1019" t="-6667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8053934" y="5314338"/>
            <a:ext cx="0" cy="43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78444" y="5819986"/>
                <a:ext cx="1817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={1, 10, 100}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444" y="5819986"/>
                <a:ext cx="1817101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883870395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7821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示 29"/>
          <p:cNvGraphicFramePr/>
          <p:nvPr>
            <p:extLst>
              <p:ext uri="{D42A27DB-BD31-4B8C-83A1-F6EECF244321}">
                <p14:modId xmlns:p14="http://schemas.microsoft.com/office/powerpoint/2010/main" val="2058976929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16750" y="2819525"/>
            <a:ext cx="4637319" cy="2796347"/>
            <a:chOff x="43798" y="1916324"/>
            <a:chExt cx="4637319" cy="2796347"/>
          </a:xfrm>
        </p:grpSpPr>
        <p:grpSp>
          <p:nvGrpSpPr>
            <p:cNvPr id="12" name="组合 11"/>
            <p:cNvGrpSpPr/>
            <p:nvPr/>
          </p:nvGrpSpPr>
          <p:grpSpPr>
            <a:xfrm>
              <a:off x="1299270" y="1916324"/>
              <a:ext cx="3381847" cy="2457793"/>
              <a:chOff x="1299270" y="1916324"/>
              <a:chExt cx="3381847" cy="2457793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270" y="1916324"/>
                <a:ext cx="3381847" cy="24577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3405352" y="1916324"/>
                    <a:ext cx="98135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352" y="1916324"/>
                    <a:ext cx="98135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3405352" y="2775888"/>
                    <a:ext cx="86754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4" name="文本框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352" y="2775888"/>
                    <a:ext cx="867545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3469471" y="3429000"/>
                    <a:ext cx="75373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471" y="3429000"/>
                    <a:ext cx="753731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文本框 12"/>
            <p:cNvSpPr txBox="1"/>
            <p:nvPr/>
          </p:nvSpPr>
          <p:spPr>
            <a:xfrm>
              <a:off x="2285513" y="4374117"/>
              <a:ext cx="1409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Training steps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43798" y="2867118"/>
                  <a:ext cx="1255472" cy="4656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重</m:t>
                            </m:r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构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能力</m:t>
                            </m:r>
                          </m:den>
                        </m:f>
                      </m:oMath>
                    </m:oMathPara>
                  </a14:m>
                  <a:endParaRPr lang="en-US" altLang="zh-CN" sz="1600" dirty="0" smtClean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8" y="2867118"/>
                  <a:ext cx="1255472" cy="465640"/>
                </a:xfrm>
                <a:prstGeom prst="rect">
                  <a:avLst/>
                </a:prstGeom>
                <a:blipFill>
                  <a:blip r:embed="rId11"/>
                  <a:stretch>
                    <a:fillRect l="-18932" t="-93421" b="-148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9546" y="2132842"/>
            <a:ext cx="3083779" cy="205071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6" y="4483938"/>
            <a:ext cx="3076499" cy="202786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193099" y="2613895"/>
            <a:ext cx="2373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err="1" smtClean="0"/>
              <a:t>betaVAE</a:t>
            </a:r>
            <a:r>
              <a:rPr lang="zh-CN" altLang="en-US" sz="1600" dirty="0" smtClean="0"/>
              <a:t>中，当设置</a:t>
            </a:r>
            <a:r>
              <a:rPr lang="en-US" altLang="zh-CN" sz="1600" dirty="0" smtClean="0"/>
              <a:t>beta=1</a:t>
            </a:r>
            <a:r>
              <a:rPr lang="zh-CN" altLang="en-US" sz="1600" dirty="0" smtClean="0"/>
              <a:t>，模型具备对测试集的重构能力，生成的样本可以和测试集中样本</a:t>
            </a:r>
            <a:r>
              <a:rPr lang="en-US" altLang="zh-CN" sz="1600" dirty="0" smtClean="0"/>
              <a:t>embed</a:t>
            </a:r>
            <a:r>
              <a:rPr lang="zh-CN" altLang="en-US" sz="1600" dirty="0" smtClean="0"/>
              <a:t>到一起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193099" y="5188367"/>
            <a:ext cx="2110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当设置</a:t>
            </a:r>
            <a:r>
              <a:rPr lang="en-US" altLang="zh-CN" sz="1600" dirty="0" smtClean="0"/>
              <a:t>beta=10</a:t>
            </a:r>
            <a:r>
              <a:rPr lang="zh-CN" altLang="en-US" sz="1600" dirty="0" smtClean="0"/>
              <a:t>，重构能力变差。</a:t>
            </a:r>
            <a:r>
              <a:rPr lang="en-US" altLang="zh-CN" sz="1600" dirty="0" smtClean="0"/>
              <a:t>Beta=100</a:t>
            </a:r>
            <a:r>
              <a:rPr lang="zh-CN" altLang="en-US" sz="1600" dirty="0" smtClean="0"/>
              <a:t>，模型基本不具备重构能力（未展示）</a:t>
            </a:r>
            <a:endParaRPr lang="zh-CN" altLang="en-US" sz="1600" dirty="0"/>
          </a:p>
        </p:txBody>
      </p:sp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649326030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0" name="矩形 19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40629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5291" y="2064820"/>
            <a:ext cx="2257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1. </a:t>
            </a:r>
            <a:r>
              <a:rPr lang="zh-CN" altLang="en-US" sz="1600" b="1" dirty="0" smtClean="0"/>
              <a:t>维</a:t>
            </a:r>
            <a:r>
              <a:rPr lang="zh-CN" altLang="en-US" sz="1600" b="1" dirty="0"/>
              <a:t>度</a:t>
            </a:r>
            <a:r>
              <a:rPr lang="en-US" altLang="zh-CN" sz="1600" b="1" dirty="0" err="1"/>
              <a:t>zi</a:t>
            </a:r>
            <a:r>
              <a:rPr lang="zh-CN" altLang="en-US" sz="1600" b="1" dirty="0"/>
              <a:t>包含样本信息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1" y="4610890"/>
            <a:ext cx="8576597" cy="18584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253153" y="3422310"/>
            <a:ext cx="1781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结论：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/>
              <a:t>衡量隐变量空间某维度是否具有样本信息的两个指标（</a:t>
            </a:r>
            <a:r>
              <a:rPr lang="en-US" altLang="zh-CN" sz="1600" dirty="0" smtClean="0"/>
              <a:t>capacity</a:t>
            </a:r>
            <a:r>
              <a:rPr lang="zh-CN" altLang="en-US" sz="1600" dirty="0" smtClean="0"/>
              <a:t>和互信息）有</a:t>
            </a:r>
            <a:r>
              <a:rPr lang="zh-CN" altLang="en-US" sz="1600" b="1" dirty="0" smtClean="0"/>
              <a:t>很好的相关性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342900" indent="-342900">
              <a:buAutoNum type="arabicPeriod"/>
            </a:pPr>
            <a:r>
              <a:rPr lang="zh-CN" altLang="en-US" sz="1600" dirty="0" smtClean="0"/>
              <a:t>这些信息维度可以区分样本，表明</a:t>
            </a:r>
            <a:r>
              <a:rPr lang="zh-CN" altLang="en-US" sz="1600" b="1" dirty="0" smtClean="0"/>
              <a:t>维度的信息有意义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649326030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425083233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矩形 20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555291" y="2495384"/>
            <a:ext cx="7843703" cy="1768944"/>
            <a:chOff x="555291" y="2495384"/>
            <a:chExt cx="7843703" cy="1768944"/>
          </a:xfrm>
        </p:grpSpPr>
        <p:grpSp>
          <p:nvGrpSpPr>
            <p:cNvPr id="10" name="组合 9"/>
            <p:cNvGrpSpPr/>
            <p:nvPr/>
          </p:nvGrpSpPr>
          <p:grpSpPr>
            <a:xfrm>
              <a:off x="555291" y="2495384"/>
              <a:ext cx="7843703" cy="1768944"/>
              <a:chOff x="645239" y="3248957"/>
              <a:chExt cx="8564170" cy="2581635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239" y="3248957"/>
                <a:ext cx="8564170" cy="258163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/>
                  <p:cNvSpPr/>
                  <p:nvPr/>
                </p:nvSpPr>
                <p:spPr>
                  <a:xfrm>
                    <a:off x="5384239" y="3367566"/>
                    <a:ext cx="998863" cy="33547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4239" y="3367566"/>
                    <a:ext cx="998863" cy="3354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/>
                  <p:cNvSpPr/>
                  <p:nvPr/>
                </p:nvSpPr>
                <p:spPr>
                  <a:xfrm>
                    <a:off x="1937443" y="3367566"/>
                    <a:ext cx="1619354" cy="33547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zh-CN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  <m:d>
                            <m:dPr>
                              <m:begChr m:val="|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7443" y="3367566"/>
                    <a:ext cx="1619354" cy="33547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椭圆 1"/>
            <p:cNvSpPr/>
            <p:nvPr/>
          </p:nvSpPr>
          <p:spPr>
            <a:xfrm rot="19602563">
              <a:off x="7577600" y="2815049"/>
              <a:ext cx="554182" cy="219042"/>
            </a:xfrm>
            <a:prstGeom prst="ellipse">
              <a:avLst/>
            </a:prstGeom>
            <a:noFill/>
            <a:ln>
              <a:solidFill>
                <a:srgbClr val="FF66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7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1233" y="2118252"/>
            <a:ext cx="4918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2</a:t>
            </a:r>
            <a:r>
              <a:rPr lang="en-US" altLang="zh-CN" sz="1600" b="1" dirty="0" smtClean="0"/>
              <a:t>. </a:t>
            </a:r>
            <a:r>
              <a:rPr lang="zh-CN" altLang="en-US" sz="1600" b="1" dirty="0" smtClean="0"/>
              <a:t>有</a:t>
            </a:r>
            <a:r>
              <a:rPr lang="zh-CN" altLang="en-US" sz="1600" b="1" dirty="0"/>
              <a:t>信息的维度之间应相互</a:t>
            </a:r>
            <a:r>
              <a:rPr lang="zh-CN" altLang="en-US" sz="1600" b="1" dirty="0" smtClean="0"/>
              <a:t>独立</a:t>
            </a:r>
            <a:endParaRPr lang="en-US" altLang="zh-CN" sz="1600" b="1" dirty="0" smtClean="0"/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同一模型，不同初始化参数，学习到的特征应</a:t>
            </a:r>
            <a:r>
              <a:rPr lang="zh-CN" altLang="en-US" sz="1600" b="1" dirty="0" smtClean="0"/>
              <a:t>一致</a:t>
            </a:r>
            <a:endParaRPr lang="zh-CN" altLang="en-US" sz="1600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26" y="3424956"/>
            <a:ext cx="3943900" cy="28864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46" y="3424956"/>
            <a:ext cx="3953427" cy="288647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602739" y="6452901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Beta=1</a:t>
            </a:r>
            <a:endParaRPr lang="zh-CN" alt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591233" y="2812371"/>
            <a:ext cx="895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同一超参数三次随机初始化</a:t>
            </a:r>
            <a:r>
              <a:rPr lang="en-US" altLang="zh-CN" sz="1600" dirty="0" smtClean="0"/>
              <a:t>(set0, set1, set2)</a:t>
            </a:r>
            <a:r>
              <a:rPr lang="zh-CN" altLang="en-US" sz="1600" dirty="0" smtClean="0"/>
              <a:t>，取信息量</a:t>
            </a:r>
            <a:r>
              <a:rPr lang="en-US" altLang="zh-CN" sz="1600" dirty="0" smtClean="0"/>
              <a:t>capacity&gt;1</a:t>
            </a:r>
            <a:r>
              <a:rPr lang="zh-CN" altLang="en-US" sz="1600" dirty="0" smtClean="0"/>
              <a:t>的维度，计算</a:t>
            </a:r>
            <a:r>
              <a:rPr lang="en-US" altLang="zh-CN" sz="1600" dirty="0" smtClean="0"/>
              <a:t>spearman</a:t>
            </a:r>
            <a:r>
              <a:rPr lang="zh-CN" altLang="en-US" sz="1600" dirty="0" smtClean="0"/>
              <a:t>相关性；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113949" y="6452901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Beta=10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9711335" y="3763510"/>
            <a:ext cx="1945024" cy="302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+mn-ea"/>
              </a:rPr>
              <a:t>结论：</a:t>
            </a:r>
            <a:endParaRPr lang="en-US" altLang="zh-CN" sz="16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+mn-ea"/>
              </a:rPr>
              <a:t>期望看到同一</a:t>
            </a:r>
            <a:r>
              <a:rPr lang="en-US" altLang="zh-CN" sz="1600" dirty="0" smtClean="0">
                <a:latin typeface="+mn-ea"/>
              </a:rPr>
              <a:t>set</a:t>
            </a:r>
            <a:r>
              <a:rPr lang="zh-CN" altLang="en-US" sz="1600" dirty="0" smtClean="0">
                <a:latin typeface="+mn-ea"/>
              </a:rPr>
              <a:t>内有信息的维度之间没有相关性，不同</a:t>
            </a:r>
            <a:r>
              <a:rPr lang="en-US" altLang="zh-CN" sz="1600" dirty="0" smtClean="0">
                <a:latin typeface="+mn-ea"/>
              </a:rPr>
              <a:t>set</a:t>
            </a:r>
            <a:r>
              <a:rPr lang="zh-CN" altLang="en-US" sz="1600" dirty="0" smtClean="0">
                <a:latin typeface="+mn-ea"/>
              </a:rPr>
              <a:t>之间维度之间有相关性（即不同初始化的</a:t>
            </a:r>
            <a:r>
              <a:rPr lang="en-US" altLang="zh-CN" sz="1600" dirty="0" smtClean="0">
                <a:latin typeface="+mn-ea"/>
              </a:rPr>
              <a:t>set</a:t>
            </a:r>
            <a:r>
              <a:rPr lang="zh-CN" altLang="en-US" sz="1600" dirty="0" smtClean="0">
                <a:latin typeface="+mn-ea"/>
              </a:rPr>
              <a:t>学习到了相同的信息维度）。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+mn-ea"/>
              </a:rPr>
              <a:t>beta=10</a:t>
            </a:r>
            <a:r>
              <a:rPr lang="zh-CN" altLang="en-US" sz="1600" dirty="0" smtClean="0">
                <a:latin typeface="+mn-ea"/>
              </a:rPr>
              <a:t>的效果要好于</a:t>
            </a:r>
            <a:r>
              <a:rPr lang="en-US" altLang="zh-CN" sz="1600" dirty="0" smtClean="0">
                <a:latin typeface="+mn-ea"/>
              </a:rPr>
              <a:t>beta=1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25083233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矩形 16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2596718359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212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1233" y="2118252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生物学意义解释</a:t>
            </a:r>
            <a:endParaRPr lang="zh-CN" altLang="en-US" sz="1600" b="1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25083233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矩形 16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2596718359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31">
                <a:extLst>
                  <a:ext uri="{FF2B5EF4-FFF2-40B4-BE49-F238E27FC236}">
                    <a16:creationId xmlns:a16="http://schemas.microsoft.com/office/drawing/2014/main" id="{5AA7FF7E-F7DF-4048-95E3-E53BB5EBE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746600"/>
                  </p:ext>
                </p:extLst>
              </p:nvPr>
            </p:nvGraphicFramePr>
            <p:xfrm>
              <a:off x="2212190" y="3274226"/>
              <a:ext cx="2752699" cy="1743393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773996">
                      <a:extLst>
                        <a:ext uri="{9D8B030D-6E8A-4147-A177-3AD203B41FA5}">
                          <a16:colId xmlns:a16="http://schemas.microsoft.com/office/drawing/2014/main" val="1785428722"/>
                        </a:ext>
                      </a:extLst>
                    </a:gridCol>
                    <a:gridCol w="616114">
                      <a:extLst>
                        <a:ext uri="{9D8B030D-6E8A-4147-A177-3AD203B41FA5}">
                          <a16:colId xmlns:a16="http://schemas.microsoft.com/office/drawing/2014/main" val="3805530836"/>
                        </a:ext>
                      </a:extLst>
                    </a:gridCol>
                    <a:gridCol w="581891">
                      <a:extLst>
                        <a:ext uri="{9D8B030D-6E8A-4147-A177-3AD203B41FA5}">
                          <a16:colId xmlns:a16="http://schemas.microsoft.com/office/drawing/2014/main" val="2349237682"/>
                        </a:ext>
                      </a:extLst>
                    </a:gridCol>
                    <a:gridCol w="780698">
                      <a:extLst>
                        <a:ext uri="{9D8B030D-6E8A-4147-A177-3AD203B41FA5}">
                          <a16:colId xmlns:a16="http://schemas.microsoft.com/office/drawing/2014/main" val="29806219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4854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019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…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413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zh-CN" sz="1600" b="1" i="1" dirty="0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4938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31">
                <a:extLst>
                  <a:ext uri="{FF2B5EF4-FFF2-40B4-BE49-F238E27FC236}">
                    <a16:creationId xmlns:a16="http://schemas.microsoft.com/office/drawing/2014/main" id="{5AA7FF7E-F7DF-4048-95E3-E53BB5EBE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746600"/>
                  </p:ext>
                </p:extLst>
              </p:nvPr>
            </p:nvGraphicFramePr>
            <p:xfrm>
              <a:off x="2212190" y="3274226"/>
              <a:ext cx="2752699" cy="1743393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773996">
                      <a:extLst>
                        <a:ext uri="{9D8B030D-6E8A-4147-A177-3AD203B41FA5}">
                          <a16:colId xmlns:a16="http://schemas.microsoft.com/office/drawing/2014/main" val="1785428722"/>
                        </a:ext>
                      </a:extLst>
                    </a:gridCol>
                    <a:gridCol w="616114">
                      <a:extLst>
                        <a:ext uri="{9D8B030D-6E8A-4147-A177-3AD203B41FA5}">
                          <a16:colId xmlns:a16="http://schemas.microsoft.com/office/drawing/2014/main" val="3805530836"/>
                        </a:ext>
                      </a:extLst>
                    </a:gridCol>
                    <a:gridCol w="581891">
                      <a:extLst>
                        <a:ext uri="{9D8B030D-6E8A-4147-A177-3AD203B41FA5}">
                          <a16:colId xmlns:a16="http://schemas.microsoft.com/office/drawing/2014/main" val="2349237682"/>
                        </a:ext>
                      </a:extLst>
                    </a:gridCol>
                    <a:gridCol w="780698">
                      <a:extLst>
                        <a:ext uri="{9D8B030D-6E8A-4147-A177-3AD203B41FA5}">
                          <a16:colId xmlns:a16="http://schemas.microsoft.com/office/drawing/2014/main" val="2980621911"/>
                        </a:ext>
                      </a:extLst>
                    </a:gridCol>
                  </a:tblGrid>
                  <a:tr h="6308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787" t="-2885" r="-258268" b="-177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25490" t="-2885" r="-221569" b="-177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254688" t="-2885" r="-1563" b="-177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854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787" t="-175410" r="-25826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019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…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413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787" t="-375410" r="-25826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4938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5167745" y="36703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 analysis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5167745" y="4145922"/>
            <a:ext cx="1496291" cy="0"/>
          </a:xfrm>
          <a:prstGeom prst="straightConnector1">
            <a:avLst/>
          </a:prstGeom>
          <a:ln w="38100">
            <a:solidFill>
              <a:srgbClr val="E1E1E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5167745" y="4464577"/>
            <a:ext cx="1496291" cy="0"/>
          </a:xfrm>
          <a:prstGeom prst="straightConnector1">
            <a:avLst/>
          </a:prstGeom>
          <a:ln w="38100">
            <a:solidFill>
              <a:srgbClr val="E1E1E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167745" y="4824795"/>
            <a:ext cx="1496291" cy="0"/>
          </a:xfrm>
          <a:prstGeom prst="straightConnector1">
            <a:avLst/>
          </a:prstGeom>
          <a:ln w="38100">
            <a:solidFill>
              <a:srgbClr val="E1E1E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5AA7FF7E-F7DF-4048-95E3-E53BB5EBE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434047"/>
                  </p:ext>
                </p:extLst>
              </p:nvPr>
            </p:nvGraphicFramePr>
            <p:xfrm>
              <a:off x="6866892" y="3278781"/>
              <a:ext cx="1376351" cy="17435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376351">
                      <a:extLst>
                        <a:ext uri="{9D8B030D-6E8A-4147-A177-3AD203B41FA5}">
                          <a16:colId xmlns:a16="http://schemas.microsoft.com/office/drawing/2014/main" val="1785428722"/>
                        </a:ext>
                      </a:extLst>
                    </a:gridCol>
                  </a:tblGrid>
                  <a:tr h="596880">
                    <a:tc>
                      <a:txBody>
                        <a:bodyPr/>
                        <a:lstStyle/>
                        <a:p>
                          <a: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Generative factors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4854342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600" dirty="0" smtClean="0"/>
                                  <m:t>Factor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dirty="0" smtClean="0"/>
                                  <m:t> 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1019607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…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0413950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600" dirty="0" smtClean="0"/>
                                  <m:t>Factor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b="0" i="0" dirty="0" smtClean="0"/>
                                  <m:t>M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4938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1">
                <a:extLst>
                  <a:ext uri="{FF2B5EF4-FFF2-40B4-BE49-F238E27FC236}">
                    <a16:creationId xmlns:a16="http://schemas.microsoft.com/office/drawing/2014/main" id="{5AA7FF7E-F7DF-4048-95E3-E53BB5EBE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434047"/>
                  </p:ext>
                </p:extLst>
              </p:nvPr>
            </p:nvGraphicFramePr>
            <p:xfrm>
              <a:off x="6866892" y="3278781"/>
              <a:ext cx="1376351" cy="17435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376351">
                      <a:extLst>
                        <a:ext uri="{9D8B030D-6E8A-4147-A177-3AD203B41FA5}">
                          <a16:colId xmlns:a16="http://schemas.microsoft.com/office/drawing/2014/main" val="1785428722"/>
                        </a:ext>
                      </a:extLst>
                    </a:gridCol>
                  </a:tblGrid>
                  <a:tr h="596880">
                    <a:tc>
                      <a:txBody>
                        <a:bodyPr/>
                        <a:lstStyle/>
                        <a:p>
                          <a: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Generative factors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4854342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41" t="-158730" r="-88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019607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…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0413950"/>
                      </a:ext>
                    </a:extLst>
                  </a:tr>
                  <a:tr h="38221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3"/>
                          <a:stretch>
                            <a:fillRect l="-441" t="-358730" r="-88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04938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03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227635377"/>
              </p:ext>
            </p:extLst>
          </p:nvPr>
        </p:nvGraphicFramePr>
        <p:xfrm>
          <a:off x="8742219" y="213974"/>
          <a:ext cx="3034144" cy="262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矩形 24"/>
          <p:cNvSpPr/>
          <p:nvPr/>
        </p:nvSpPr>
        <p:spPr>
          <a:xfrm>
            <a:off x="591234" y="41800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在框架中引入解耦设置</a:t>
            </a:r>
            <a:endParaRPr lang="en-US" altLang="zh-CN" sz="3200" b="1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974422857"/>
              </p:ext>
            </p:extLst>
          </p:nvPr>
        </p:nvGraphicFramePr>
        <p:xfrm>
          <a:off x="591233" y="1002782"/>
          <a:ext cx="8566622" cy="10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14401" y="2790119"/>
            <a:ext cx="10981134" cy="2830506"/>
            <a:chOff x="1" y="2706992"/>
            <a:chExt cx="10981134" cy="2830506"/>
          </a:xfrm>
        </p:grpSpPr>
        <p:sp>
          <p:nvSpPr>
            <p:cNvPr id="12" name="矩形 11"/>
            <p:cNvSpPr/>
            <p:nvPr/>
          </p:nvSpPr>
          <p:spPr>
            <a:xfrm>
              <a:off x="1" y="4211430"/>
              <a:ext cx="9157854" cy="13351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37892" y="3338945"/>
              <a:ext cx="147017" cy="979714"/>
              <a:chOff x="643356" y="1151906"/>
              <a:chExt cx="166255" cy="150222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43356" y="2487879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20" name="直线连接符 20"/>
              <p:cNvCxnSpPr>
                <a:stCxn id="19" idx="0"/>
              </p:cNvCxnSpPr>
              <p:nvPr/>
            </p:nvCxnSpPr>
            <p:spPr>
              <a:xfrm flipV="1">
                <a:off x="726484" y="1151906"/>
                <a:ext cx="0" cy="1335973"/>
              </a:xfrm>
              <a:prstGeom prst="line">
                <a:avLst/>
              </a:prstGeom>
              <a:ln w="19050">
                <a:solidFill>
                  <a:schemeClr val="accent1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524461" y="3054286"/>
              <a:ext cx="15324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非监督需要可靠的解耦指标</a:t>
              </a:r>
              <a:endParaRPr lang="zh-CN" altLang="en-US" sz="1600" b="1" dirty="0">
                <a:solidFill>
                  <a:schemeClr val="accent1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223184" y="4242489"/>
              <a:ext cx="147017" cy="973744"/>
              <a:chOff x="2525772" y="2487879"/>
              <a:chExt cx="166255" cy="149307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525772" y="2487879"/>
                <a:ext cx="166255" cy="1662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27" name="直线连接符 54"/>
              <p:cNvCxnSpPr/>
              <p:nvPr/>
            </p:nvCxnSpPr>
            <p:spPr>
              <a:xfrm>
                <a:off x="2608900" y="2644980"/>
                <a:ext cx="0" cy="1335973"/>
              </a:xfrm>
              <a:prstGeom prst="line">
                <a:avLst/>
              </a:prstGeom>
              <a:ln w="19050">
                <a:solidFill>
                  <a:schemeClr val="accent2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矩形 29"/>
            <p:cNvSpPr/>
            <p:nvPr/>
          </p:nvSpPr>
          <p:spPr>
            <a:xfrm>
              <a:off x="1393385" y="4952723"/>
              <a:ext cx="21187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  <a:latin typeface="Century Gothic"/>
                  <a:ea typeface="微软雅黑" charset="0"/>
                </a:rPr>
                <a:t>当前大部分解耦指标依赖已知生成</a:t>
              </a:r>
              <a:r>
                <a:rPr lang="zh-CN" altLang="en-US" sz="1600" b="1" dirty="0" smtClean="0">
                  <a:solidFill>
                    <a:schemeClr val="accent2"/>
                  </a:solidFill>
                  <a:latin typeface="Century Gothic"/>
                  <a:ea typeface="微软雅黑" charset="0"/>
                </a:rPr>
                <a:t>因子</a:t>
              </a:r>
              <a:endParaRPr lang="zh-CN" altLang="en-US" sz="1600" b="1" dirty="0">
                <a:solidFill>
                  <a:schemeClr val="accent2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587670" y="3338945"/>
              <a:ext cx="147017" cy="979714"/>
              <a:chOff x="4408188" y="1151906"/>
              <a:chExt cx="166255" cy="150222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33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ln w="19050">
                <a:solidFill>
                  <a:schemeClr val="accent3">
                    <a:alpha val="99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/>
            <p:cNvSpPr/>
            <p:nvPr/>
          </p:nvSpPr>
          <p:spPr>
            <a:xfrm>
              <a:off x="2734687" y="3054286"/>
              <a:ext cx="15152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entury Gothic"/>
                  <a:ea typeface="微软雅黑" charset="0"/>
                </a:rPr>
                <a:t>我们数据没有已知生成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Century Gothic"/>
                  <a:ea typeface="微软雅黑" charset="0"/>
                </a:rPr>
                <a:t>因子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067921" y="4219522"/>
              <a:ext cx="147017" cy="973744"/>
              <a:chOff x="6290604" y="2487879"/>
              <a:chExt cx="166255" cy="1493074"/>
            </a:xfrm>
            <a:solidFill>
              <a:schemeClr val="accent1"/>
            </a:solidFill>
          </p:grpSpPr>
          <p:sp>
            <p:nvSpPr>
              <p:cNvPr id="38" name="椭圆 37"/>
              <p:cNvSpPr/>
              <p:nvPr/>
            </p:nvSpPr>
            <p:spPr>
              <a:xfrm>
                <a:off x="6290604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9" name="直线连接符 62"/>
              <p:cNvCxnSpPr/>
              <p:nvPr/>
            </p:nvCxnSpPr>
            <p:spPr>
              <a:xfrm>
                <a:off x="6373731" y="2644980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accent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/>
            <p:cNvSpPr/>
            <p:nvPr/>
          </p:nvSpPr>
          <p:spPr>
            <a:xfrm>
              <a:off x="4248559" y="4952723"/>
              <a:ext cx="20347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UDR</a:t>
              </a:r>
              <a:r>
                <a:rPr lang="zh-CN" altLang="en-US" sz="1600" b="1" dirty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指标至少能挑选出稳定特征的</a:t>
              </a:r>
              <a:r>
                <a:rPr lang="zh-CN" altLang="en-US" sz="1600" b="1" dirty="0" smtClean="0">
                  <a:solidFill>
                    <a:schemeClr val="accent1"/>
                  </a:solidFill>
                  <a:latin typeface="Century Gothic"/>
                  <a:ea typeface="微软雅黑" charset="0"/>
                </a:rPr>
                <a:t>模型</a:t>
              </a:r>
              <a:endParaRPr lang="zh-CN" altLang="en-US" sz="1600" b="1" dirty="0">
                <a:solidFill>
                  <a:schemeClr val="accent1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213750" y="3346674"/>
              <a:ext cx="147017" cy="979714"/>
              <a:chOff x="4408188" y="1151906"/>
              <a:chExt cx="166255" cy="1502228"/>
            </a:xfrm>
            <a:solidFill>
              <a:schemeClr val="accent4"/>
            </a:solidFill>
          </p:grpSpPr>
          <p:sp>
            <p:nvSpPr>
              <p:cNvPr id="44" name="椭圆 43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45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accent4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427339" y="3054286"/>
              <a:ext cx="22367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4"/>
                  </a:solidFill>
                  <a:latin typeface="Century Gothic"/>
                  <a:ea typeface="微软雅黑" charset="0"/>
                </a:rPr>
                <a:t>加上我们设计的其它指标，如互信息阈值</a:t>
              </a:r>
              <a:r>
                <a:rPr lang="zh-CN" altLang="en-US" sz="1600" b="1" dirty="0" smtClean="0">
                  <a:solidFill>
                    <a:schemeClr val="accent4"/>
                  </a:solidFill>
                  <a:latin typeface="Century Gothic"/>
                  <a:ea typeface="微软雅黑" charset="0"/>
                </a:rPr>
                <a:t>等</a:t>
              </a:r>
              <a:endParaRPr lang="zh-CN" altLang="en-US" sz="1600" b="1" dirty="0">
                <a:solidFill>
                  <a:schemeClr val="accent4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6472454" y="4219522"/>
              <a:ext cx="147017" cy="973744"/>
              <a:chOff x="6290604" y="2487879"/>
              <a:chExt cx="166255" cy="1493074"/>
            </a:xfrm>
            <a:solidFill>
              <a:schemeClr val="tx2"/>
            </a:solidFill>
          </p:grpSpPr>
          <p:sp>
            <p:nvSpPr>
              <p:cNvPr id="50" name="椭圆 49"/>
              <p:cNvSpPr/>
              <p:nvPr/>
            </p:nvSpPr>
            <p:spPr>
              <a:xfrm>
                <a:off x="6290604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51" name="直线连接符 62"/>
              <p:cNvCxnSpPr/>
              <p:nvPr/>
            </p:nvCxnSpPr>
            <p:spPr>
              <a:xfrm>
                <a:off x="6373731" y="2644980"/>
                <a:ext cx="0" cy="1335973"/>
              </a:xfrm>
              <a:prstGeom prst="line">
                <a:avLst/>
              </a:prstGeom>
              <a:grpFill/>
              <a:ln w="19050">
                <a:solidFill>
                  <a:schemeClr val="tx2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6619471" y="4952723"/>
              <a:ext cx="19117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Century Gothic"/>
                  <a:ea typeface="微软雅黑" charset="0"/>
                </a:rPr>
                <a:t>Landmark</a:t>
              </a:r>
              <a:r>
                <a:rPr lang="en-US" altLang="zh-CN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: 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模型</a:t>
              </a:r>
              <a:r>
                <a:rPr lang="zh-CN" altLang="en-US" sz="1600" b="1" dirty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满足我们的筛选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Century Gothic"/>
                  <a:ea typeface="微软雅黑" charset="0"/>
                </a:rPr>
                <a:t>条件</a:t>
              </a:r>
              <a:endParaRPr lang="zh-CN" altLang="en-US" sz="1600" b="1" dirty="0">
                <a:solidFill>
                  <a:schemeClr val="tx2"/>
                </a:solidFill>
                <a:latin typeface="Century Gothic"/>
                <a:ea typeface="微软雅黑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071497" y="3346674"/>
              <a:ext cx="147017" cy="979714"/>
              <a:chOff x="4408188" y="1151906"/>
              <a:chExt cx="166255" cy="1502228"/>
            </a:xfrm>
            <a:solidFill>
              <a:srgbClr val="C00000"/>
            </a:solidFill>
          </p:grpSpPr>
          <p:sp>
            <p:nvSpPr>
              <p:cNvPr id="56" name="椭圆 55"/>
              <p:cNvSpPr/>
              <p:nvPr/>
            </p:nvSpPr>
            <p:spPr>
              <a:xfrm>
                <a:off x="4408188" y="2487879"/>
                <a:ext cx="166255" cy="166255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57" name="直线连接符 58"/>
              <p:cNvCxnSpPr/>
              <p:nvPr/>
            </p:nvCxnSpPr>
            <p:spPr>
              <a:xfrm flipV="1">
                <a:off x="4491315" y="1151906"/>
                <a:ext cx="0" cy="1335973"/>
              </a:xfrm>
              <a:prstGeom prst="line">
                <a:avLst/>
              </a:prstGeom>
              <a:grpFill/>
              <a:ln w="19050">
                <a:solidFill>
                  <a:srgbClr val="C0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8"/>
            <p:cNvSpPr txBox="1"/>
            <p:nvPr/>
          </p:nvSpPr>
          <p:spPr>
            <a:xfrm>
              <a:off x="8285641" y="2706992"/>
              <a:ext cx="26954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24"/>
              <a:r>
                <a:rPr lang="zh-CN" altLang="en-US" sz="1600" dirty="0" smtClean="0">
                  <a:solidFill>
                    <a:srgbClr val="FF0000"/>
                  </a:solidFill>
                  <a:latin typeface="Century Gothic" panose="020B0502020202020204" pitchFamily="34" charset="0"/>
                  <a:ea typeface="微软雅黑" charset="0"/>
                </a:rPr>
                <a:t>分析学习到的信息维度的生物学意义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即使无法完全解释解耦维度的生物学意义，一个能学习到稳定特征的模型对于小分子泛化也是有用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779250" y="2147454"/>
            <a:ext cx="1508746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Summary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3871" y="5591323"/>
            <a:ext cx="2661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还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未达到！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其它问题</a:t>
            </a:r>
            <a:r>
              <a:rPr lang="en-US" altLang="zh-CN" sz="1600" b="1" dirty="0">
                <a:solidFill>
                  <a:srgbClr val="FF0000"/>
                </a:solidFill>
              </a:rPr>
              <a:t>:  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</a:rPr>
              <a:t>）控制有信息维度的数量</a:t>
            </a:r>
            <a:r>
              <a:rPr lang="en-US" altLang="zh-CN" sz="1600" b="1" dirty="0">
                <a:solidFill>
                  <a:srgbClr val="FF0000"/>
                </a:solidFill>
              </a:rPr>
              <a:t>; 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</a:rPr>
              <a:t>）控制有信息维度的位置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;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1225" y="5021604"/>
            <a:ext cx="2874537" cy="1668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5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问题阐述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模型设计思路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验证框架可行性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模型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泛化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模型可解释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展望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愿景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4068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552927" y="1976335"/>
            <a:ext cx="6040127" cy="3641434"/>
            <a:chOff x="2023218" y="1470893"/>
            <a:chExt cx="7222836" cy="4684761"/>
          </a:xfrm>
        </p:grpSpPr>
        <p:sp>
          <p:nvSpPr>
            <p:cNvPr id="31" name="文本框 30"/>
            <p:cNvSpPr txBox="1"/>
            <p:nvPr/>
          </p:nvSpPr>
          <p:spPr>
            <a:xfrm>
              <a:off x="4796105" y="2952074"/>
              <a:ext cx="1677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</a:rPr>
                <a:t>Data</a:t>
              </a:r>
            </a:p>
            <a:p>
              <a:r>
                <a:rPr lang="en-US" altLang="zh-CN" sz="3200" dirty="0">
                  <a:solidFill>
                    <a:schemeClr val="bg1"/>
                  </a:solidFill>
                </a:rPr>
                <a:t>P</a:t>
              </a:r>
              <a:r>
                <a:rPr lang="en-US" altLang="zh-CN" sz="3200" dirty="0" smtClean="0">
                  <a:solidFill>
                    <a:schemeClr val="bg1"/>
                  </a:solidFill>
                </a:rPr>
                <a:t>latform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34156" y="3955626"/>
              <a:ext cx="1473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Tool development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023218" y="1470893"/>
              <a:ext cx="7222836" cy="4684761"/>
              <a:chOff x="2419927" y="1363746"/>
              <a:chExt cx="7222836" cy="4684761"/>
            </a:xfrm>
          </p:grpSpPr>
          <p:graphicFrame>
            <p:nvGraphicFramePr>
              <p:cNvPr id="53" name="图表 52"/>
              <p:cNvGraphicFramePr/>
              <p:nvPr>
                <p:extLst>
                  <p:ext uri="{D42A27DB-BD31-4B8C-83A1-F6EECF244321}">
                    <p14:modId xmlns:p14="http://schemas.microsoft.com/office/powerpoint/2010/main" val="62595271"/>
                  </p:ext>
                </p:extLst>
              </p:nvPr>
            </p:nvGraphicFramePr>
            <p:xfrm>
              <a:off x="2419927" y="1363746"/>
              <a:ext cx="7222836" cy="468476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4" name="文本框 53"/>
              <p:cNvSpPr txBox="1"/>
              <p:nvPr/>
            </p:nvSpPr>
            <p:spPr>
              <a:xfrm>
                <a:off x="2826613" y="2844927"/>
                <a:ext cx="1535834" cy="67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</a:rPr>
                  <a:t>Model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605426" y="4026046"/>
              <a:ext cx="1184790" cy="67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Tool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680195" y="3473540"/>
              <a:ext cx="1191546" cy="67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Data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54114" y="2251985"/>
              <a:ext cx="1561732" cy="1504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</a:rPr>
                <a:t>L1000 data</a:t>
              </a: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~ 70 cell types;</a:t>
              </a:r>
            </a:p>
            <a:p>
              <a:r>
                <a:rPr lang="en-US" altLang="zh-CN" sz="1400" dirty="0" smtClean="0">
                  <a:solidFill>
                    <a:schemeClr val="bg1"/>
                  </a:solidFill>
                </a:rPr>
                <a:t>~ most (80%) are cancer cell lines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354114" y="4026046"/>
              <a:ext cx="1561732" cy="12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+mn-ea"/>
                </a:rPr>
                <a:t>Chemical transcriptomic at single cell resolution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050504" y="5838435"/>
            <a:ext cx="504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Transcriptome-based drug </a:t>
            </a:r>
            <a:r>
              <a:rPr lang="en-US" altLang="zh-CN" b="1" dirty="0" smtClean="0"/>
              <a:t>screening platform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50313" y="119674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D</a:t>
            </a:r>
            <a:r>
              <a:rPr lang="zh-CN" altLang="en-US" b="1" dirty="0" smtClean="0"/>
              <a:t>istinguished</a:t>
            </a:r>
            <a:endParaRPr lang="zh-CN" altLang="en-US" b="1" dirty="0"/>
          </a:p>
        </p:txBody>
      </p:sp>
      <p:cxnSp>
        <p:nvCxnSpPr>
          <p:cNvPr id="5" name="直接箭头连接符 4"/>
          <p:cNvCxnSpPr>
            <a:stCxn id="3" idx="2"/>
          </p:cNvCxnSpPr>
          <p:nvPr/>
        </p:nvCxnSpPr>
        <p:spPr>
          <a:xfrm>
            <a:off x="4960792" y="1566077"/>
            <a:ext cx="12990" cy="122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问题阐述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模型设计思路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验证框架可行性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模型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泛化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模型可解释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展望</a:t>
            </a:r>
            <a:r>
              <a:rPr lang="en-US" altLang="zh-CN" b="1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愿景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问题阐述</a:t>
            </a:r>
            <a:endParaRPr lang="en-US" altLang="zh-CN" sz="3200" b="1" dirty="0" smtClean="0"/>
          </a:p>
        </p:txBody>
      </p:sp>
      <p:pic>
        <p:nvPicPr>
          <p:cNvPr id="10" name="Picture 6" descr="Aspirin-skeletal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7" y="2172760"/>
            <a:ext cx="9525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496947" y="3055498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D: Small molecules</a:t>
            </a:r>
            <a:endParaRPr lang="zh-CN" altLang="en-US" sz="1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50417"/>
          <a:stretch/>
        </p:blipFill>
        <p:spPr>
          <a:xfrm rot="5400000">
            <a:off x="1863486" y="3288062"/>
            <a:ext cx="2857899" cy="3202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9"/>
          <a:stretch/>
        </p:blipFill>
        <p:spPr>
          <a:xfrm rot="5400000">
            <a:off x="-103255" y="3271907"/>
            <a:ext cx="2857899" cy="352515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3" idx="0"/>
            <a:endCxn id="12" idx="2"/>
          </p:cNvCxnSpPr>
          <p:nvPr/>
        </p:nvCxnSpPr>
        <p:spPr>
          <a:xfrm>
            <a:off x="1501952" y="3448165"/>
            <a:ext cx="16303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1234" y="5097968"/>
            <a:ext cx="1468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X: </a:t>
            </a:r>
            <a:r>
              <a:rPr lang="zh-CN" altLang="en-US" sz="1600" dirty="0" smtClean="0"/>
              <a:t>加药前细胞转录组数据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561294" y="5097968"/>
            <a:ext cx="146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加药后细胞转录组数据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272238" y="5969512"/>
                <a:ext cx="2084801" cy="387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38" y="5969512"/>
                <a:ext cx="2084801" cy="387991"/>
              </a:xfrm>
              <a:prstGeom prst="rect">
                <a:avLst/>
              </a:prstGeom>
              <a:blipFill>
                <a:blip r:embed="rId4"/>
                <a:stretch>
                  <a:fillRect l="-2632" t="-3125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le 31">
            <a:extLst>
              <a:ext uri="{FF2B5EF4-FFF2-40B4-BE49-F238E27FC236}">
                <a16:creationId xmlns:a16="http://schemas.microsoft.com/office/drawing/2014/main" id="{5AA7FF7E-F7DF-4048-95E3-E53BB5EB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94428"/>
              </p:ext>
            </p:extLst>
          </p:nvPr>
        </p:nvGraphicFramePr>
        <p:xfrm>
          <a:off x="8300748" y="2132467"/>
          <a:ext cx="3146479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719">
                  <a:extLst>
                    <a:ext uri="{9D8B030D-6E8A-4147-A177-3AD203B41FA5}">
                      <a16:colId xmlns:a16="http://schemas.microsoft.com/office/drawing/2014/main" val="1785428722"/>
                    </a:ext>
                  </a:extLst>
                </a:gridCol>
                <a:gridCol w="739523">
                  <a:extLst>
                    <a:ext uri="{9D8B030D-6E8A-4147-A177-3AD203B41FA5}">
                      <a16:colId xmlns:a16="http://schemas.microsoft.com/office/drawing/2014/main" val="3805530836"/>
                    </a:ext>
                  </a:extLst>
                </a:gridCol>
                <a:gridCol w="503219">
                  <a:extLst>
                    <a:ext uri="{9D8B030D-6E8A-4147-A177-3AD203B41FA5}">
                      <a16:colId xmlns:a16="http://schemas.microsoft.com/office/drawing/2014/main" val="2349237682"/>
                    </a:ext>
                  </a:extLst>
                </a:gridCol>
                <a:gridCol w="1019018">
                  <a:extLst>
                    <a:ext uri="{9D8B030D-6E8A-4147-A177-3AD203B41FA5}">
                      <a16:colId xmlns:a16="http://schemas.microsoft.com/office/drawing/2014/main" val="298062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基因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基因</a:t>
                      </a:r>
                      <a:r>
                        <a:rPr lang="en-US" altLang="zh-CN" sz="1600" dirty="0" smtClean="0"/>
                        <a:t>M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5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1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1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93894"/>
                  </a:ext>
                </a:extLst>
              </a:tr>
            </a:tbl>
          </a:graphicData>
        </a:graphic>
      </p:graphicFrame>
      <p:sp>
        <p:nvSpPr>
          <p:cNvPr id="40" name="Right Arrow 33">
            <a:extLst>
              <a:ext uri="{FF2B5EF4-FFF2-40B4-BE49-F238E27FC236}">
                <a16:creationId xmlns:a16="http://schemas.microsoft.com/office/drawing/2014/main" id="{1C4C36FD-2C83-9E4D-B945-C12E05B47575}"/>
              </a:ext>
            </a:extLst>
          </p:cNvPr>
          <p:cNvSpPr/>
          <p:nvPr/>
        </p:nvSpPr>
        <p:spPr>
          <a:xfrm>
            <a:off x="7427219" y="2419333"/>
            <a:ext cx="735749" cy="2381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34">
            <a:extLst>
              <a:ext uri="{FF2B5EF4-FFF2-40B4-BE49-F238E27FC236}">
                <a16:creationId xmlns:a16="http://schemas.microsoft.com/office/drawing/2014/main" id="{6A8372C8-B151-284C-B4D1-E0DEABC55FB0}"/>
              </a:ext>
            </a:extLst>
          </p:cNvPr>
          <p:cNvSpPr/>
          <p:nvPr/>
        </p:nvSpPr>
        <p:spPr>
          <a:xfrm>
            <a:off x="7427220" y="4639011"/>
            <a:ext cx="735749" cy="2381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36">
            <a:extLst>
              <a:ext uri="{FF2B5EF4-FFF2-40B4-BE49-F238E27FC236}">
                <a16:creationId xmlns:a16="http://schemas.microsoft.com/office/drawing/2014/main" id="{A500A668-B02B-8B4C-9E7F-5BF08551BD6A}"/>
              </a:ext>
            </a:extLst>
          </p:cNvPr>
          <p:cNvSpPr/>
          <p:nvPr/>
        </p:nvSpPr>
        <p:spPr>
          <a:xfrm>
            <a:off x="7427218" y="3215003"/>
            <a:ext cx="735749" cy="23810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1">
            <a:extLst>
              <a:ext uri="{FF2B5EF4-FFF2-40B4-BE49-F238E27FC236}">
                <a16:creationId xmlns:a16="http://schemas.microsoft.com/office/drawing/2014/main" id="{5AA7FF7E-F7DF-4048-95E3-E53BB5EB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56484"/>
              </p:ext>
            </p:extLst>
          </p:nvPr>
        </p:nvGraphicFramePr>
        <p:xfrm>
          <a:off x="8300748" y="4152652"/>
          <a:ext cx="3146479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4718">
                  <a:extLst>
                    <a:ext uri="{9D8B030D-6E8A-4147-A177-3AD203B41FA5}">
                      <a16:colId xmlns:a16="http://schemas.microsoft.com/office/drawing/2014/main" val="1785428722"/>
                    </a:ext>
                  </a:extLst>
                </a:gridCol>
                <a:gridCol w="765470">
                  <a:extLst>
                    <a:ext uri="{9D8B030D-6E8A-4147-A177-3AD203B41FA5}">
                      <a16:colId xmlns:a16="http://schemas.microsoft.com/office/drawing/2014/main" val="3805530836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2349237682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98062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性质</a:t>
                      </a:r>
                      <a:r>
                        <a:rPr lang="en-US" sz="1600" dirty="0" smtClean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性质</a:t>
                      </a:r>
                      <a:r>
                        <a:rPr lang="en-US" altLang="zh-CN" sz="1600" dirty="0" smtClean="0"/>
                        <a:t>k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85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19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1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样本</a:t>
                      </a:r>
                      <a:r>
                        <a:rPr lang="en-US" sz="1600" dirty="0"/>
                        <a:t>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93894"/>
                  </a:ext>
                </a:extLst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4765965" y="2369107"/>
            <a:ext cx="252347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X: </a:t>
            </a:r>
            <a:r>
              <a:rPr lang="zh-CN" altLang="en-US" sz="1600" dirty="0" smtClean="0"/>
              <a:t>加药前细胞转录组数据</a:t>
            </a:r>
            <a:endParaRPr lang="zh-CN" altLang="en-US" sz="1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765965" y="3165611"/>
            <a:ext cx="252347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加药后细胞转录组数据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762711" y="4588785"/>
            <a:ext cx="252672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药物数据</a:t>
            </a:r>
            <a:endParaRPr lang="zh-CN" altLang="en-US" sz="1600" dirty="0"/>
          </a:p>
        </p:txBody>
      </p:sp>
      <p:sp>
        <p:nvSpPr>
          <p:cNvPr id="47" name="文本框 46"/>
          <p:cNvSpPr txBox="1"/>
          <p:nvPr/>
        </p:nvSpPr>
        <p:spPr>
          <a:xfrm>
            <a:off x="6978201" y="598817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数据具体形式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03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问题阐述</a:t>
            </a:r>
            <a:endParaRPr lang="en-US" altLang="zh-CN" sz="3200" b="1" dirty="0" smtClean="0"/>
          </a:p>
        </p:txBody>
      </p:sp>
      <p:sp>
        <p:nvSpPr>
          <p:cNvPr id="70" name="文本框 69"/>
          <p:cNvSpPr txBox="1"/>
          <p:nvPr/>
        </p:nvSpPr>
        <p:spPr>
          <a:xfrm>
            <a:off x="7712241" y="5777520"/>
            <a:ext cx="191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要解决的问题</a:t>
            </a:r>
            <a:r>
              <a:rPr lang="en-US" altLang="zh-CN" sz="1600" b="1" dirty="0" smtClean="0"/>
              <a:t>/</a:t>
            </a:r>
            <a:r>
              <a:rPr lang="zh-CN" altLang="en-US" sz="1600" b="1" dirty="0" smtClean="0"/>
              <a:t>应用</a:t>
            </a:r>
            <a:endParaRPr lang="zh-CN" altLang="en-US" sz="1600" b="1" dirty="0"/>
          </a:p>
        </p:txBody>
      </p:sp>
      <p:grpSp>
        <p:nvGrpSpPr>
          <p:cNvPr id="71" name="组合 70"/>
          <p:cNvGrpSpPr/>
          <p:nvPr/>
        </p:nvGrpSpPr>
        <p:grpSpPr>
          <a:xfrm>
            <a:off x="7408296" y="1510423"/>
            <a:ext cx="2277877" cy="3090150"/>
            <a:chOff x="6982978" y="2591270"/>
            <a:chExt cx="2815141" cy="3911024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2"/>
            <a:srcRect l="73770" t="59923" r="4769" b="20087"/>
            <a:stretch/>
          </p:blipFill>
          <p:spPr>
            <a:xfrm>
              <a:off x="8208922" y="3463876"/>
              <a:ext cx="748146" cy="651165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238" y="2736009"/>
              <a:ext cx="811746" cy="7768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2"/>
            <a:srcRect l="2235" t="82889" r="79881" b="2224"/>
            <a:stretch/>
          </p:blipFill>
          <p:spPr>
            <a:xfrm>
              <a:off x="8271269" y="2591270"/>
              <a:ext cx="623454" cy="484909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9288583" y="2686125"/>
              <a:ext cx="509536" cy="8959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  <a:endParaRPr lang="zh-CN" alt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978" y="3856609"/>
              <a:ext cx="811746" cy="7768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矩形 76"/>
            <p:cNvSpPr/>
            <p:nvPr/>
          </p:nvSpPr>
          <p:spPr>
            <a:xfrm>
              <a:off x="9286631" y="3795492"/>
              <a:ext cx="509536" cy="8959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  <a:endParaRPr lang="zh-CN" alt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238" y="5687461"/>
              <a:ext cx="811746" cy="7537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2"/>
            <a:srcRect l="73770" t="59923" r="4769" b="20087"/>
            <a:stretch/>
          </p:blipFill>
          <p:spPr>
            <a:xfrm>
              <a:off x="8208922" y="5454139"/>
              <a:ext cx="748146" cy="651165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9286629" y="5606364"/>
              <a:ext cx="509536" cy="8959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  <a:endParaRPr lang="zh-CN" alt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656" y="4809560"/>
              <a:ext cx="811746" cy="7537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矩形 82"/>
            <p:cNvSpPr/>
            <p:nvPr/>
          </p:nvSpPr>
          <p:spPr>
            <a:xfrm>
              <a:off x="9286630" y="4724861"/>
              <a:ext cx="509536" cy="8959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  <a:endParaRPr lang="zh-CN" alt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2"/>
            <a:srcRect l="2235" t="82889" r="79881" b="2224"/>
            <a:stretch/>
          </p:blipFill>
          <p:spPr>
            <a:xfrm>
              <a:off x="8267383" y="4689729"/>
              <a:ext cx="623454" cy="484909"/>
            </a:xfrm>
            <a:prstGeom prst="rect">
              <a:avLst/>
            </a:prstGeom>
          </p:spPr>
        </p:pic>
      </p:grpSp>
      <p:cxnSp>
        <p:nvCxnSpPr>
          <p:cNvPr id="85" name="直接箭头连接符 84"/>
          <p:cNvCxnSpPr>
            <a:stCxn id="82" idx="6"/>
            <a:endCxn id="83" idx="1"/>
          </p:cNvCxnSpPr>
          <p:nvPr/>
        </p:nvCxnSpPr>
        <p:spPr>
          <a:xfrm flipV="1">
            <a:off x="8108557" y="3550144"/>
            <a:ext cx="1163743" cy="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3" idx="6"/>
            <a:endCxn id="75" idx="1"/>
          </p:cNvCxnSpPr>
          <p:nvPr/>
        </p:nvCxnSpPr>
        <p:spPr>
          <a:xfrm>
            <a:off x="8109834" y="1931676"/>
            <a:ext cx="1164046" cy="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30" y="4844114"/>
            <a:ext cx="656826" cy="6137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00" y="4844114"/>
            <a:ext cx="637382" cy="595616"/>
          </a:xfrm>
          <a:prstGeom prst="rect">
            <a:avLst/>
          </a:prstGeom>
        </p:spPr>
      </p:pic>
      <p:cxnSp>
        <p:nvCxnSpPr>
          <p:cNvPr id="89" name="直接箭头连接符 88"/>
          <p:cNvCxnSpPr>
            <a:stCxn id="87" idx="6"/>
            <a:endCxn id="88" idx="1"/>
          </p:cNvCxnSpPr>
          <p:nvPr/>
        </p:nvCxnSpPr>
        <p:spPr>
          <a:xfrm flipV="1">
            <a:off x="8108556" y="5141922"/>
            <a:ext cx="1063044" cy="9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8500123" y="4534045"/>
            <a:ext cx="3156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zh-CN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561134" y="1777786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组合新</a:t>
            </a:r>
            <a:r>
              <a:rPr lang="en-US" altLang="zh-CN" sz="1400" b="1" dirty="0" smtClean="0"/>
              <a:t>:</a:t>
            </a:r>
            <a:endParaRPr lang="zh-CN" altLang="en-US" sz="1400" b="1" dirty="0"/>
          </a:p>
        </p:txBody>
      </p:sp>
      <p:sp>
        <p:nvSpPr>
          <p:cNvPr id="94" name="文本框 93"/>
          <p:cNvSpPr txBox="1"/>
          <p:nvPr/>
        </p:nvSpPr>
        <p:spPr>
          <a:xfrm>
            <a:off x="6471367" y="2560485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小分子</a:t>
            </a:r>
            <a:r>
              <a:rPr lang="zh-CN" altLang="en-US" sz="1400" b="1" dirty="0" smtClean="0"/>
              <a:t>新</a:t>
            </a:r>
            <a:r>
              <a:rPr lang="en-US" altLang="zh-CN" sz="1400" b="1" dirty="0" smtClean="0"/>
              <a:t>:</a:t>
            </a:r>
            <a:endParaRPr lang="zh-CN" altLang="en-US" sz="14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6385675" y="343291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细胞类型</a:t>
            </a:r>
            <a:r>
              <a:rPr lang="zh-CN" altLang="en-US" sz="1400" b="1" dirty="0" smtClean="0"/>
              <a:t>新</a:t>
            </a:r>
            <a:r>
              <a:rPr lang="en-US" altLang="zh-CN" sz="1400" b="1" dirty="0" smtClean="0"/>
              <a:t>:</a:t>
            </a:r>
            <a:endParaRPr lang="zh-CN" altLang="en-US" sz="1400" b="1" dirty="0"/>
          </a:p>
        </p:txBody>
      </p:sp>
      <p:sp>
        <p:nvSpPr>
          <p:cNvPr id="101" name="文本框 100"/>
          <p:cNvSpPr txBox="1"/>
          <p:nvPr/>
        </p:nvSpPr>
        <p:spPr>
          <a:xfrm>
            <a:off x="6650902" y="4086689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全新</a:t>
            </a:r>
            <a:r>
              <a:rPr lang="en-US" altLang="zh-CN" sz="1400" b="1" dirty="0" smtClean="0"/>
              <a:t>:</a:t>
            </a:r>
            <a:endParaRPr lang="zh-CN" altLang="en-US" sz="1400" b="1" dirty="0"/>
          </a:p>
        </p:txBody>
      </p:sp>
      <p:cxnSp>
        <p:nvCxnSpPr>
          <p:cNvPr id="102" name="直接箭头连接符 101"/>
          <p:cNvCxnSpPr>
            <a:stCxn id="76" idx="6"/>
            <a:endCxn id="77" idx="1"/>
          </p:cNvCxnSpPr>
          <p:nvPr/>
        </p:nvCxnSpPr>
        <p:spPr>
          <a:xfrm flipV="1">
            <a:off x="8065120" y="2815837"/>
            <a:ext cx="1207180" cy="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79" idx="6"/>
            <a:endCxn id="81" idx="1"/>
          </p:cNvCxnSpPr>
          <p:nvPr/>
        </p:nvCxnSpPr>
        <p:spPr>
          <a:xfrm flipV="1">
            <a:off x="8109836" y="4246629"/>
            <a:ext cx="1162464" cy="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6" descr="Aspirin-skeleta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55" y="1931331"/>
            <a:ext cx="9525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2247975" y="2814069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D: Small molecules</a:t>
            </a:r>
            <a:endParaRPr lang="zh-CN" altLang="en-US" sz="140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50417"/>
          <a:stretch/>
        </p:blipFill>
        <p:spPr>
          <a:xfrm rot="5400000">
            <a:off x="2614514" y="3046633"/>
            <a:ext cx="2857899" cy="32020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9"/>
          <a:stretch/>
        </p:blipFill>
        <p:spPr>
          <a:xfrm rot="5400000">
            <a:off x="647773" y="3030478"/>
            <a:ext cx="2857899" cy="352515"/>
          </a:xfrm>
          <a:prstGeom prst="rect">
            <a:avLst/>
          </a:prstGeom>
        </p:spPr>
      </p:pic>
      <p:cxnSp>
        <p:nvCxnSpPr>
          <p:cNvPr id="41" name="直接箭头连接符 40"/>
          <p:cNvCxnSpPr>
            <a:stCxn id="40" idx="0"/>
            <a:endCxn id="39" idx="2"/>
          </p:cNvCxnSpPr>
          <p:nvPr/>
        </p:nvCxnSpPr>
        <p:spPr>
          <a:xfrm>
            <a:off x="2252980" y="3206736"/>
            <a:ext cx="16303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342262" y="4856539"/>
            <a:ext cx="1468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X: </a:t>
            </a:r>
            <a:r>
              <a:rPr lang="zh-CN" altLang="en-US" sz="1600" dirty="0" smtClean="0"/>
              <a:t>加药前细胞转录组数据</a:t>
            </a:r>
            <a:endParaRPr lang="zh-CN" alt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3312322" y="4856539"/>
            <a:ext cx="146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加药后细胞转录组数据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2023266" y="5728083"/>
                <a:ext cx="2084801" cy="387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zh-CN" altLang="en-US" b="1" dirty="0" smtClean="0"/>
                  <a:t> 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266" y="5728083"/>
                <a:ext cx="2084801" cy="387991"/>
              </a:xfrm>
              <a:prstGeom prst="rect">
                <a:avLst/>
              </a:prstGeom>
              <a:blipFill>
                <a:blip r:embed="rId7"/>
                <a:stretch>
                  <a:fillRect l="-2632" t="-476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385675" y="3094136"/>
            <a:ext cx="3686580" cy="770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385602" y="4661721"/>
            <a:ext cx="3686580" cy="770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70456" y="329489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amazing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问题阐述</a:t>
            </a:r>
            <a:endParaRPr lang="en-US" altLang="zh-CN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模型设计思路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验证框架可行性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模型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泛化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模型可解释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展望</a:t>
            </a:r>
            <a:r>
              <a:rPr lang="en-US" altLang="zh-CN" b="1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bg2">
                    <a:lumMod val="90000"/>
                  </a:schemeClr>
                </a:solidFill>
              </a:rPr>
              <a:t>愿景</a:t>
            </a:r>
            <a:endParaRPr lang="en-US" altLang="zh-CN" b="1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1234" y="41800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模型设计思路</a:t>
            </a:r>
            <a:endParaRPr lang="en-US" altLang="zh-CN" sz="3200" b="1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3678492" y="2020779"/>
            <a:ext cx="1543435" cy="1302669"/>
            <a:chOff x="5186462" y="462770"/>
            <a:chExt cx="1305861" cy="1302669"/>
          </a:xfrm>
          <a:solidFill>
            <a:schemeClr val="accent1"/>
          </a:solidFill>
        </p:grpSpPr>
        <p:sp>
          <p:nvSpPr>
            <p:cNvPr id="62" name="文本框 61"/>
            <p:cNvSpPr txBox="1"/>
            <p:nvPr/>
          </p:nvSpPr>
          <p:spPr>
            <a:xfrm>
              <a:off x="5186462" y="464825"/>
              <a:ext cx="31771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5738057" y="462770"/>
                  <a:ext cx="75426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057" y="462770"/>
                  <a:ext cx="754266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685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本框 63"/>
            <p:cNvSpPr txBox="1"/>
            <p:nvPr/>
          </p:nvSpPr>
          <p:spPr>
            <a:xfrm>
              <a:off x="5507498" y="1396107"/>
              <a:ext cx="34336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cxnSp>
          <p:nvCxnSpPr>
            <p:cNvPr id="65" name="直接箭头连接符 64"/>
            <p:cNvCxnSpPr>
              <a:stCxn id="62" idx="2"/>
              <a:endCxn id="64" idx="0"/>
            </p:cNvCxnSpPr>
            <p:nvPr/>
          </p:nvCxnSpPr>
          <p:spPr>
            <a:xfrm>
              <a:off x="5345320" y="834157"/>
              <a:ext cx="333860" cy="56195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63" idx="2"/>
              <a:endCxn id="64" idx="0"/>
            </p:cNvCxnSpPr>
            <p:nvPr/>
          </p:nvCxnSpPr>
          <p:spPr>
            <a:xfrm flipH="1">
              <a:off x="5679180" y="832102"/>
              <a:ext cx="436010" cy="56400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969229" y="2020781"/>
            <a:ext cx="903442" cy="1302669"/>
            <a:chOff x="3676251" y="2295015"/>
            <a:chExt cx="903442" cy="1302669"/>
          </a:xfrm>
        </p:grpSpPr>
        <p:sp>
          <p:nvSpPr>
            <p:cNvPr id="13" name="文本框 12"/>
            <p:cNvSpPr txBox="1"/>
            <p:nvPr/>
          </p:nvSpPr>
          <p:spPr>
            <a:xfrm>
              <a:off x="3676251" y="2295015"/>
              <a:ext cx="29046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</a:t>
              </a:r>
              <a:endParaRPr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268389" y="2295015"/>
              <a:ext cx="31130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980152" y="3228352"/>
              <a:ext cx="343364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cxnSp>
          <p:nvCxnSpPr>
            <p:cNvPr id="15" name="直接箭头连接符 14"/>
            <p:cNvCxnSpPr>
              <a:stCxn id="13" idx="2"/>
              <a:endCxn id="73" idx="0"/>
            </p:cNvCxnSpPr>
            <p:nvPr/>
          </p:nvCxnSpPr>
          <p:spPr>
            <a:xfrm>
              <a:off x="3821483" y="2664347"/>
              <a:ext cx="330351" cy="564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72" idx="2"/>
              <a:endCxn id="73" idx="0"/>
            </p:cNvCxnSpPr>
            <p:nvPr/>
          </p:nvCxnSpPr>
          <p:spPr>
            <a:xfrm flipH="1">
              <a:off x="4151834" y="2664347"/>
              <a:ext cx="272207" cy="564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矩形 73"/>
          <p:cNvSpPr/>
          <p:nvPr/>
        </p:nvSpPr>
        <p:spPr>
          <a:xfrm>
            <a:off x="5556250" y="6249864"/>
            <a:ext cx="6460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 smtClean="0">
                <a:solidFill>
                  <a:srgbClr val="000000"/>
                </a:solidFill>
                <a:latin typeface="+mn-ea"/>
              </a:rPr>
              <a:t>Oscar</a:t>
            </a:r>
            <a:r>
              <a:rPr lang="en-US" altLang="zh-CN" sz="1200" dirty="0" smtClean="0">
                <a:latin typeface="+mn-ea"/>
              </a:rPr>
              <a:t> et al., </a:t>
            </a:r>
            <a:r>
              <a:rPr lang="en-US" altLang="zh-CN" sz="1200" dirty="0">
                <a:latin typeface="+mn-ea"/>
              </a:rPr>
              <a:t>De novo generation of hit-like molecules from </a:t>
            </a:r>
            <a:r>
              <a:rPr lang="en-US" altLang="zh-CN" sz="1200" dirty="0" smtClean="0">
                <a:latin typeface="+mn-ea"/>
              </a:rPr>
              <a:t>gene expression </a:t>
            </a:r>
            <a:r>
              <a:rPr lang="en-US" altLang="zh-CN" sz="1200" dirty="0">
                <a:latin typeface="+mn-ea"/>
              </a:rPr>
              <a:t>signatures using artificial </a:t>
            </a:r>
            <a:r>
              <a:rPr lang="en-US" altLang="zh-CN" sz="1200" dirty="0" smtClean="0">
                <a:latin typeface="+mn-ea"/>
              </a:rPr>
              <a:t>intelligence., NatComm2020</a:t>
            </a:r>
            <a:endParaRPr lang="zh-CN" altLang="en-US" sz="1200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27321" y="2497551"/>
            <a:ext cx="4349716" cy="2775694"/>
            <a:chOff x="5433088" y="611507"/>
            <a:chExt cx="4349716" cy="27756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088" y="611507"/>
              <a:ext cx="4349716" cy="277569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433088" y="611507"/>
              <a:ext cx="479595" cy="189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362833" y="2020780"/>
            <a:ext cx="935502" cy="1302669"/>
            <a:chOff x="3676251" y="2295015"/>
            <a:chExt cx="935502" cy="1302669"/>
          </a:xfrm>
          <a:solidFill>
            <a:schemeClr val="accent6"/>
          </a:solidFill>
        </p:grpSpPr>
        <p:sp>
          <p:nvSpPr>
            <p:cNvPr id="70" name="文本框 69"/>
            <p:cNvSpPr txBox="1"/>
            <p:nvPr/>
          </p:nvSpPr>
          <p:spPr>
            <a:xfrm>
              <a:off x="3676251" y="2295015"/>
              <a:ext cx="31771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268389" y="2295015"/>
              <a:ext cx="34336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980152" y="3228352"/>
              <a:ext cx="31130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cxnSp>
          <p:nvCxnSpPr>
            <p:cNvPr id="123" name="直接箭头连接符 122"/>
            <p:cNvCxnSpPr>
              <a:stCxn id="70" idx="2"/>
              <a:endCxn id="115" idx="0"/>
            </p:cNvCxnSpPr>
            <p:nvPr/>
          </p:nvCxnSpPr>
          <p:spPr>
            <a:xfrm>
              <a:off x="3835109" y="2664347"/>
              <a:ext cx="300695" cy="56400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>
              <a:stCxn id="71" idx="2"/>
              <a:endCxn id="115" idx="0"/>
            </p:cNvCxnSpPr>
            <p:nvPr/>
          </p:nvCxnSpPr>
          <p:spPr>
            <a:xfrm flipH="1">
              <a:off x="4135804" y="2664347"/>
              <a:ext cx="304267" cy="56400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223228" y="34004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127" name="文本框 126"/>
          <p:cNvSpPr txBox="1"/>
          <p:nvPr/>
        </p:nvSpPr>
        <p:spPr>
          <a:xfrm>
            <a:off x="2601813" y="34004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044778" y="34004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5005" y="3885398"/>
            <a:ext cx="5103296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/>
              <a:t>不同思路</a:t>
            </a:r>
            <a:r>
              <a:rPr lang="en-US" altLang="zh-CN" sz="1600" b="1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(1): </a:t>
            </a:r>
            <a:r>
              <a:rPr lang="zh-CN" altLang="en-US" sz="1600" dirty="0" smtClean="0"/>
              <a:t>在小分子对转录组影响和小分子结构之间建立对应关系。给模型以预期处理后转录组数据，可生成小分子结构；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(2): </a:t>
            </a:r>
            <a:r>
              <a:rPr lang="zh-CN" altLang="en-US" sz="1600" dirty="0" smtClean="0"/>
              <a:t>模拟小分子处理细胞的过程，给模型以背景转录组数据和小分子结构，得到小分子对细胞的影响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即处理后转录组数据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(3): </a:t>
            </a:r>
            <a:r>
              <a:rPr lang="zh-CN" altLang="en-US" sz="1600" dirty="0" smtClean="0"/>
              <a:t>相比于</a:t>
            </a:r>
            <a:r>
              <a:rPr lang="en-US" altLang="zh-CN" sz="1600" dirty="0" smtClean="0"/>
              <a:t>(1), </a:t>
            </a:r>
            <a:r>
              <a:rPr lang="zh-CN" altLang="en-US" sz="1600" dirty="0" smtClean="0"/>
              <a:t>考虑细胞的转录组背景；</a:t>
            </a:r>
            <a:endParaRPr lang="en-US" altLang="zh-CN" sz="1600" dirty="0" smtClean="0"/>
          </a:p>
        </p:txBody>
      </p:sp>
      <p:sp>
        <p:nvSpPr>
          <p:cNvPr id="9" name="矩形 8"/>
          <p:cNvSpPr/>
          <p:nvPr/>
        </p:nvSpPr>
        <p:spPr>
          <a:xfrm>
            <a:off x="7668141" y="5587318"/>
            <a:ext cx="2358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符合思路</a:t>
            </a:r>
            <a:r>
              <a:rPr lang="en-US" altLang="zh-CN" sz="1600" b="1" dirty="0" smtClean="0"/>
              <a:t>(1)</a:t>
            </a:r>
            <a:r>
              <a:rPr lang="zh-CN" altLang="en-US" sz="1600" b="1" dirty="0" smtClean="0"/>
              <a:t>研究的例子</a:t>
            </a:r>
            <a:r>
              <a:rPr lang="en-US" altLang="zh-CN" sz="1600" b="1" baseline="30000" dirty="0" smtClean="0"/>
              <a:t>1</a:t>
            </a:r>
            <a:endParaRPr lang="zh-CN" altLang="en-US" sz="1600" b="1" baseline="30000" dirty="0"/>
          </a:p>
        </p:txBody>
      </p:sp>
      <p:sp>
        <p:nvSpPr>
          <p:cNvPr id="6" name="矩形 5"/>
          <p:cNvSpPr/>
          <p:nvPr/>
        </p:nvSpPr>
        <p:spPr>
          <a:xfrm>
            <a:off x="6913418" y="3400432"/>
            <a:ext cx="207818" cy="26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34038" y="4018113"/>
            <a:ext cx="207818" cy="26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498138" y="4149039"/>
            <a:ext cx="207818" cy="26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3505</Words>
  <Application>Microsoft Office PowerPoint</Application>
  <PresentationFormat>宽屏</PresentationFormat>
  <Paragraphs>925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-apple-system</vt:lpstr>
      <vt:lpstr>Optima-Regular</vt:lpstr>
      <vt:lpstr>等线</vt:lpstr>
      <vt:lpstr>等线 Light</vt:lpstr>
      <vt:lpstr>微软雅黑</vt:lpstr>
      <vt:lpstr>Arial</vt:lpstr>
      <vt:lpstr>Cambria Math</vt:lpstr>
      <vt:lpstr>Century Gothic</vt:lpstr>
      <vt:lpstr>Wingdings</vt:lpstr>
      <vt:lpstr>Office 主题​​</vt:lpstr>
      <vt:lpstr>Transcriptome-based drug screening</vt:lpstr>
      <vt:lpstr>PowerPoint 演示文稿</vt:lpstr>
      <vt:lpstr>PowerPoint 演示文稿</vt:lpstr>
      <vt:lpstr>Contents</vt:lpstr>
      <vt:lpstr>Contents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666</cp:revision>
  <dcterms:created xsi:type="dcterms:W3CDTF">2020-06-12T10:35:11Z</dcterms:created>
  <dcterms:modified xsi:type="dcterms:W3CDTF">2020-07-17T00:52:46Z</dcterms:modified>
</cp:coreProperties>
</file>